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7"/>
  </p:notesMasterIdLst>
  <p:sldIdLst>
    <p:sldId id="289" r:id="rId2"/>
    <p:sldId id="290" r:id="rId3"/>
    <p:sldId id="257" r:id="rId4"/>
    <p:sldId id="260" r:id="rId5"/>
    <p:sldId id="261" r:id="rId6"/>
    <p:sldId id="262" r:id="rId7"/>
    <p:sldId id="263" r:id="rId8"/>
    <p:sldId id="264" r:id="rId9"/>
    <p:sldId id="266" r:id="rId10"/>
    <p:sldId id="265" r:id="rId11"/>
    <p:sldId id="267" r:id="rId12"/>
    <p:sldId id="292" r:id="rId13"/>
    <p:sldId id="321" r:id="rId14"/>
    <p:sldId id="268" r:id="rId15"/>
    <p:sldId id="269" r:id="rId16"/>
    <p:sldId id="270" r:id="rId17"/>
    <p:sldId id="304" r:id="rId18"/>
    <p:sldId id="271" r:id="rId19"/>
    <p:sldId id="272" r:id="rId20"/>
    <p:sldId id="274" r:id="rId21"/>
    <p:sldId id="275" r:id="rId22"/>
    <p:sldId id="273" r:id="rId23"/>
    <p:sldId id="309" r:id="rId24"/>
    <p:sldId id="310" r:id="rId25"/>
    <p:sldId id="311" r:id="rId26"/>
    <p:sldId id="276" r:id="rId27"/>
    <p:sldId id="277" r:id="rId28"/>
    <p:sldId id="287" r:id="rId29"/>
    <p:sldId id="285" r:id="rId30"/>
    <p:sldId id="317" r:id="rId31"/>
    <p:sldId id="286" r:id="rId32"/>
    <p:sldId id="281" r:id="rId33"/>
    <p:sldId id="288" r:id="rId34"/>
    <p:sldId id="308" r:id="rId35"/>
    <p:sldId id="307" r:id="rId3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9966"/>
    <a:srgbClr val="0000CC"/>
    <a:srgbClr val="0099CC"/>
    <a:srgbClr val="0066FF"/>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87" autoAdjust="0"/>
    <p:restoredTop sz="94660"/>
  </p:normalViewPr>
  <p:slideViewPr>
    <p:cSldViewPr>
      <p:cViewPr varScale="1">
        <p:scale>
          <a:sx n="125" d="100"/>
          <a:sy n="125" d="100"/>
        </p:scale>
        <p:origin x="1092" y="1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593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A90FD217-D218-4FF5-8CBB-5008A3750B37}" type="slidenum">
              <a:rPr lang="en-US"/>
              <a:pPr/>
              <a:t>‹#›</a:t>
            </a:fld>
            <a:endParaRPr lang="en-US"/>
          </a:p>
        </p:txBody>
      </p:sp>
    </p:spTree>
    <p:extLst>
      <p:ext uri="{BB962C8B-B14F-4D97-AF65-F5344CB8AC3E}">
        <p14:creationId xmlns:p14="http://schemas.microsoft.com/office/powerpoint/2010/main" val="14858793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1634587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3334354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0889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049489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1933974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4424262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7648542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43328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553156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3572936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27311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203697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6151926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3382080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9973053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6789129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5113963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185524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7744680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1920935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5541569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771205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1932153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5006648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739109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6360601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9265050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a:ln/>
        </p:spPr>
      </p:sp>
      <p:sp>
        <p:nvSpPr>
          <p:cNvPr id="1157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157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957C532-1294-4EE6-8A81-29680D6505C9}" type="slidenum">
              <a:rPr lang="en-US"/>
              <a:pPr eaLnBrk="1" hangingPunct="1"/>
              <a:t>34</a:t>
            </a:fld>
            <a:endParaRPr lang="en-US"/>
          </a:p>
        </p:txBody>
      </p:sp>
    </p:spTree>
    <p:extLst>
      <p:ext uri="{BB962C8B-B14F-4D97-AF65-F5344CB8AC3E}">
        <p14:creationId xmlns:p14="http://schemas.microsoft.com/office/powerpoint/2010/main" val="28060244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a:xfrm>
            <a:off x="1152525" y="692150"/>
            <a:ext cx="4554538" cy="3416300"/>
          </a:xfrm>
          <a:ln/>
        </p:spPr>
      </p:sp>
      <p:sp>
        <p:nvSpPr>
          <p:cNvPr id="11673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0" tIns="44446" rIns="90480" bIns="44446"/>
          <a:lstStyle/>
          <a:p>
            <a:endParaRPr lang="en-US" smtClean="0">
              <a:latin typeface="Arial" panose="020B0604020202020204" pitchFamily="34" charset="0"/>
            </a:endParaRPr>
          </a:p>
        </p:txBody>
      </p:sp>
    </p:spTree>
    <p:extLst>
      <p:ext uri="{BB962C8B-B14F-4D97-AF65-F5344CB8AC3E}">
        <p14:creationId xmlns:p14="http://schemas.microsoft.com/office/powerpoint/2010/main" val="3564256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694004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176083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748665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611327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763460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245188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0000CC"/>
          </a:solidFill>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ftr" sz="quarter" idx="10"/>
          </p:nvPr>
        </p:nvSpPr>
        <p:spPr>
          <a:ln/>
        </p:spPr>
        <p:txBody>
          <a:bodyPr/>
          <a:lstStyle>
            <a:lvl1pPr>
              <a:defRPr>
                <a:solidFill>
                  <a:srgbClr val="0000CC"/>
                </a:solidFill>
              </a:defRPr>
            </a:lvl1pPr>
          </a:lstStyle>
          <a:p>
            <a:pPr>
              <a:defRPr/>
            </a:pPr>
            <a:r>
              <a:rPr lang="en-US" smtClean="0"/>
              <a:t>KROENKE AND AUER - DATABASE PROCESSING, 13th Edition  © 2014 Pearson Education, Inc.</a:t>
            </a:r>
            <a:endParaRPr lang="en-US" dirty="0"/>
          </a:p>
        </p:txBody>
      </p:sp>
      <p:sp>
        <p:nvSpPr>
          <p:cNvPr id="5" name="Rectangle 6"/>
          <p:cNvSpPr>
            <a:spLocks noGrp="1" noChangeArrowheads="1"/>
          </p:cNvSpPr>
          <p:nvPr>
            <p:ph type="sldNum" sz="quarter" idx="11"/>
          </p:nvPr>
        </p:nvSpPr>
        <p:spPr>
          <a:ln/>
        </p:spPr>
        <p:txBody>
          <a:bodyPr/>
          <a:lstStyle>
            <a:lvl1pPr>
              <a:defRPr>
                <a:solidFill>
                  <a:srgbClr val="0000CC"/>
                </a:solidFill>
              </a:defRPr>
            </a:lvl1pPr>
          </a:lstStyle>
          <a:p>
            <a:r>
              <a:rPr lang="en-US" dirty="0" smtClean="0"/>
              <a:t>13-</a:t>
            </a:r>
            <a:fld id="{C903709C-3A51-4159-A1F2-967736EB47E4}" type="slidenum">
              <a:rPr lang="en-US" smtClean="0"/>
              <a:pPr/>
              <a:t>‹#›</a:t>
            </a:fld>
            <a:endParaRPr lang="en-US" dirty="0" smtClean="0"/>
          </a:p>
          <a:p>
            <a:endParaRPr lang="en-US" dirty="0"/>
          </a:p>
        </p:txBody>
      </p:sp>
    </p:spTree>
    <p:extLst>
      <p:ext uri="{BB962C8B-B14F-4D97-AF65-F5344CB8AC3E}">
        <p14:creationId xmlns:p14="http://schemas.microsoft.com/office/powerpoint/2010/main" val="945015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5" name="Rectangle 6"/>
          <p:cNvSpPr>
            <a:spLocks noGrp="1" noChangeArrowheads="1"/>
          </p:cNvSpPr>
          <p:nvPr>
            <p:ph type="sldNum" sz="quarter" idx="11"/>
          </p:nvPr>
        </p:nvSpPr>
        <p:spPr>
          <a:ln/>
        </p:spPr>
        <p:txBody>
          <a:bodyPr/>
          <a:lstStyle>
            <a:lvl1pPr>
              <a:defRPr/>
            </a:lvl1pPr>
          </a:lstStyle>
          <a:p>
            <a:r>
              <a:rPr lang="en-US"/>
              <a:t>13-</a:t>
            </a:r>
            <a:fld id="{0622D2AB-B898-42D4-ABA7-33F023A81DBC}" type="slidenum">
              <a:rPr lang="en-US"/>
              <a:pPr/>
              <a:t>‹#›</a:t>
            </a:fld>
            <a:endParaRPr lang="en-US"/>
          </a:p>
          <a:p>
            <a:endParaRPr lang="en-US"/>
          </a:p>
        </p:txBody>
      </p:sp>
    </p:spTree>
    <p:extLst>
      <p:ext uri="{BB962C8B-B14F-4D97-AF65-F5344CB8AC3E}">
        <p14:creationId xmlns:p14="http://schemas.microsoft.com/office/powerpoint/2010/main" val="658924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5" name="Rectangle 6"/>
          <p:cNvSpPr>
            <a:spLocks noGrp="1" noChangeArrowheads="1"/>
          </p:cNvSpPr>
          <p:nvPr>
            <p:ph type="sldNum" sz="quarter" idx="11"/>
          </p:nvPr>
        </p:nvSpPr>
        <p:spPr>
          <a:ln/>
        </p:spPr>
        <p:txBody>
          <a:bodyPr/>
          <a:lstStyle>
            <a:lvl1pPr>
              <a:defRPr/>
            </a:lvl1pPr>
          </a:lstStyle>
          <a:p>
            <a:r>
              <a:rPr lang="en-US"/>
              <a:t>13-</a:t>
            </a:r>
            <a:fld id="{65727335-3126-43D4-9FC9-15F922AE1F5F}" type="slidenum">
              <a:rPr lang="en-US"/>
              <a:pPr/>
              <a:t>‹#›</a:t>
            </a:fld>
            <a:endParaRPr lang="en-US"/>
          </a:p>
          <a:p>
            <a:endParaRPr lang="en-US"/>
          </a:p>
        </p:txBody>
      </p:sp>
    </p:spTree>
    <p:extLst>
      <p:ext uri="{BB962C8B-B14F-4D97-AF65-F5344CB8AC3E}">
        <p14:creationId xmlns:p14="http://schemas.microsoft.com/office/powerpoint/2010/main" val="4884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5" name="Rectangle 6"/>
          <p:cNvSpPr>
            <a:spLocks noGrp="1" noChangeArrowheads="1"/>
          </p:cNvSpPr>
          <p:nvPr>
            <p:ph type="sldNum" sz="quarter" idx="11"/>
          </p:nvPr>
        </p:nvSpPr>
        <p:spPr>
          <a:ln/>
        </p:spPr>
        <p:txBody>
          <a:bodyPr/>
          <a:lstStyle>
            <a:lvl1pPr>
              <a:defRPr/>
            </a:lvl1pPr>
          </a:lstStyle>
          <a:p>
            <a:r>
              <a:rPr lang="en-US"/>
              <a:t>13-</a:t>
            </a:r>
            <a:fld id="{EAA3A64E-308D-4F0B-81C0-2F308D245075}" type="slidenum">
              <a:rPr lang="en-US"/>
              <a:pPr/>
              <a:t>‹#›</a:t>
            </a:fld>
            <a:endParaRPr lang="en-US"/>
          </a:p>
          <a:p>
            <a:endParaRPr lang="en-US"/>
          </a:p>
        </p:txBody>
      </p:sp>
    </p:spTree>
    <p:extLst>
      <p:ext uri="{BB962C8B-B14F-4D97-AF65-F5344CB8AC3E}">
        <p14:creationId xmlns:p14="http://schemas.microsoft.com/office/powerpoint/2010/main" val="1970502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5" name="Rectangle 6"/>
          <p:cNvSpPr>
            <a:spLocks noGrp="1" noChangeArrowheads="1"/>
          </p:cNvSpPr>
          <p:nvPr>
            <p:ph type="sldNum" sz="quarter" idx="11"/>
          </p:nvPr>
        </p:nvSpPr>
        <p:spPr>
          <a:ln/>
        </p:spPr>
        <p:txBody>
          <a:bodyPr/>
          <a:lstStyle>
            <a:lvl1pPr>
              <a:defRPr/>
            </a:lvl1pPr>
          </a:lstStyle>
          <a:p>
            <a:r>
              <a:rPr lang="en-US"/>
              <a:t>13-</a:t>
            </a:r>
            <a:fld id="{BAE9FA68-B302-485F-ADB5-0A444A9ADE6B}" type="slidenum">
              <a:rPr lang="en-US"/>
              <a:pPr/>
              <a:t>‹#›</a:t>
            </a:fld>
            <a:endParaRPr lang="en-US"/>
          </a:p>
          <a:p>
            <a:endParaRPr lang="en-US"/>
          </a:p>
        </p:txBody>
      </p:sp>
    </p:spTree>
    <p:extLst>
      <p:ext uri="{BB962C8B-B14F-4D97-AF65-F5344CB8AC3E}">
        <p14:creationId xmlns:p14="http://schemas.microsoft.com/office/powerpoint/2010/main" val="490630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6" name="Rectangle 6"/>
          <p:cNvSpPr>
            <a:spLocks noGrp="1" noChangeArrowheads="1"/>
          </p:cNvSpPr>
          <p:nvPr>
            <p:ph type="sldNum" sz="quarter" idx="11"/>
          </p:nvPr>
        </p:nvSpPr>
        <p:spPr>
          <a:ln/>
        </p:spPr>
        <p:txBody>
          <a:bodyPr/>
          <a:lstStyle>
            <a:lvl1pPr>
              <a:defRPr/>
            </a:lvl1pPr>
          </a:lstStyle>
          <a:p>
            <a:r>
              <a:rPr lang="en-US"/>
              <a:t>13-</a:t>
            </a:r>
            <a:fld id="{F3AD02F9-D9C1-4A2D-A8C7-A195E7C2BCD5}" type="slidenum">
              <a:rPr lang="en-US"/>
              <a:pPr/>
              <a:t>‹#›</a:t>
            </a:fld>
            <a:endParaRPr lang="en-US"/>
          </a:p>
          <a:p>
            <a:endParaRPr lang="en-US"/>
          </a:p>
        </p:txBody>
      </p:sp>
    </p:spTree>
    <p:extLst>
      <p:ext uri="{BB962C8B-B14F-4D97-AF65-F5344CB8AC3E}">
        <p14:creationId xmlns:p14="http://schemas.microsoft.com/office/powerpoint/2010/main" val="3322924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8" name="Rectangle 6"/>
          <p:cNvSpPr>
            <a:spLocks noGrp="1" noChangeArrowheads="1"/>
          </p:cNvSpPr>
          <p:nvPr>
            <p:ph type="sldNum" sz="quarter" idx="11"/>
          </p:nvPr>
        </p:nvSpPr>
        <p:spPr>
          <a:ln/>
        </p:spPr>
        <p:txBody>
          <a:bodyPr/>
          <a:lstStyle>
            <a:lvl1pPr>
              <a:defRPr/>
            </a:lvl1pPr>
          </a:lstStyle>
          <a:p>
            <a:r>
              <a:rPr lang="en-US"/>
              <a:t>13-</a:t>
            </a:r>
            <a:fld id="{608DE250-3C18-45B6-AED8-84A6EC89196B}" type="slidenum">
              <a:rPr lang="en-US"/>
              <a:pPr/>
              <a:t>‹#›</a:t>
            </a:fld>
            <a:endParaRPr lang="en-US"/>
          </a:p>
          <a:p>
            <a:endParaRPr lang="en-US"/>
          </a:p>
        </p:txBody>
      </p:sp>
    </p:spTree>
    <p:extLst>
      <p:ext uri="{BB962C8B-B14F-4D97-AF65-F5344CB8AC3E}">
        <p14:creationId xmlns:p14="http://schemas.microsoft.com/office/powerpoint/2010/main" val="113246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4" name="Rectangle 6"/>
          <p:cNvSpPr>
            <a:spLocks noGrp="1" noChangeArrowheads="1"/>
          </p:cNvSpPr>
          <p:nvPr>
            <p:ph type="sldNum" sz="quarter" idx="11"/>
          </p:nvPr>
        </p:nvSpPr>
        <p:spPr>
          <a:ln/>
        </p:spPr>
        <p:txBody>
          <a:bodyPr/>
          <a:lstStyle>
            <a:lvl1pPr>
              <a:defRPr/>
            </a:lvl1pPr>
          </a:lstStyle>
          <a:p>
            <a:r>
              <a:rPr lang="en-US"/>
              <a:t>13-</a:t>
            </a:r>
            <a:fld id="{A5F9F8CF-6915-4E32-A8FD-2A010416795E}" type="slidenum">
              <a:rPr lang="en-US"/>
              <a:pPr/>
              <a:t>‹#›</a:t>
            </a:fld>
            <a:endParaRPr lang="en-US"/>
          </a:p>
          <a:p>
            <a:endParaRPr lang="en-US"/>
          </a:p>
        </p:txBody>
      </p:sp>
    </p:spTree>
    <p:extLst>
      <p:ext uri="{BB962C8B-B14F-4D97-AF65-F5344CB8AC3E}">
        <p14:creationId xmlns:p14="http://schemas.microsoft.com/office/powerpoint/2010/main" val="36372615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3" name="Rectangle 6"/>
          <p:cNvSpPr>
            <a:spLocks noGrp="1" noChangeArrowheads="1"/>
          </p:cNvSpPr>
          <p:nvPr>
            <p:ph type="sldNum" sz="quarter" idx="11"/>
          </p:nvPr>
        </p:nvSpPr>
        <p:spPr>
          <a:ln/>
        </p:spPr>
        <p:txBody>
          <a:bodyPr/>
          <a:lstStyle>
            <a:lvl1pPr>
              <a:defRPr/>
            </a:lvl1pPr>
          </a:lstStyle>
          <a:p>
            <a:r>
              <a:rPr lang="en-US"/>
              <a:t>13-</a:t>
            </a:r>
            <a:fld id="{62EB73AA-5BCA-42BC-A20B-4F60EDD4DA61}" type="slidenum">
              <a:rPr lang="en-US"/>
              <a:pPr/>
              <a:t>‹#›</a:t>
            </a:fld>
            <a:endParaRPr lang="en-US"/>
          </a:p>
          <a:p>
            <a:endParaRPr lang="en-US"/>
          </a:p>
        </p:txBody>
      </p:sp>
    </p:spTree>
    <p:extLst>
      <p:ext uri="{BB962C8B-B14F-4D97-AF65-F5344CB8AC3E}">
        <p14:creationId xmlns:p14="http://schemas.microsoft.com/office/powerpoint/2010/main" val="1803490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6" name="Rectangle 6"/>
          <p:cNvSpPr>
            <a:spLocks noGrp="1" noChangeArrowheads="1"/>
          </p:cNvSpPr>
          <p:nvPr>
            <p:ph type="sldNum" sz="quarter" idx="11"/>
          </p:nvPr>
        </p:nvSpPr>
        <p:spPr>
          <a:ln/>
        </p:spPr>
        <p:txBody>
          <a:bodyPr/>
          <a:lstStyle>
            <a:lvl1pPr>
              <a:defRPr/>
            </a:lvl1pPr>
          </a:lstStyle>
          <a:p>
            <a:r>
              <a:rPr lang="en-US"/>
              <a:t>13-</a:t>
            </a:r>
            <a:fld id="{76B92E8A-2083-41A9-AE42-CE09621B3FA2}" type="slidenum">
              <a:rPr lang="en-US"/>
              <a:pPr/>
              <a:t>‹#›</a:t>
            </a:fld>
            <a:endParaRPr lang="en-US"/>
          </a:p>
          <a:p>
            <a:endParaRPr lang="en-US"/>
          </a:p>
        </p:txBody>
      </p:sp>
    </p:spTree>
    <p:extLst>
      <p:ext uri="{BB962C8B-B14F-4D97-AF65-F5344CB8AC3E}">
        <p14:creationId xmlns:p14="http://schemas.microsoft.com/office/powerpoint/2010/main" val="22024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6" name="Rectangle 6"/>
          <p:cNvSpPr>
            <a:spLocks noGrp="1" noChangeArrowheads="1"/>
          </p:cNvSpPr>
          <p:nvPr>
            <p:ph type="sldNum" sz="quarter" idx="11"/>
          </p:nvPr>
        </p:nvSpPr>
        <p:spPr>
          <a:ln/>
        </p:spPr>
        <p:txBody>
          <a:bodyPr/>
          <a:lstStyle>
            <a:lvl1pPr>
              <a:defRPr/>
            </a:lvl1pPr>
          </a:lstStyle>
          <a:p>
            <a:r>
              <a:rPr lang="en-US"/>
              <a:t>13-</a:t>
            </a:r>
            <a:fld id="{1F539387-3AF2-4E98-A29E-B246C59F1A3E}" type="slidenum">
              <a:rPr lang="en-US"/>
              <a:pPr/>
              <a:t>‹#›</a:t>
            </a:fld>
            <a:endParaRPr lang="en-US"/>
          </a:p>
          <a:p>
            <a:endParaRPr lang="en-US"/>
          </a:p>
        </p:txBody>
      </p:sp>
    </p:spTree>
    <p:extLst>
      <p:ext uri="{BB962C8B-B14F-4D97-AF65-F5344CB8AC3E}">
        <p14:creationId xmlns:p14="http://schemas.microsoft.com/office/powerpoint/2010/main" val="2637020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solidFill>
            <a:srgbClr val="0000CC"/>
          </a:solidFill>
          <a:ln>
            <a:noFill/>
          </a:ln>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Rectangle 5"/>
          <p:cNvSpPr>
            <a:spLocks noGrp="1" noChangeArrowheads="1"/>
          </p:cNvSpPr>
          <p:nvPr>
            <p:ph type="ftr" sz="quarter" idx="3"/>
          </p:nvPr>
        </p:nvSpPr>
        <p:spPr bwMode="auto">
          <a:xfrm>
            <a:off x="457200" y="6248400"/>
            <a:ext cx="54864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0000CC"/>
                </a:solidFill>
                <a:latin typeface="Arial" charset="0"/>
              </a:defRPr>
            </a:lvl1pPr>
          </a:lstStyle>
          <a:p>
            <a:pPr>
              <a:defRPr/>
            </a:pPr>
            <a:r>
              <a:rPr lang="en-US" smtClean="0"/>
              <a:t>KROENKE AND AUER - DATABASE PROCESSING, 13th Edition  © 2014 Pearson Education, Inc.</a:t>
            </a:r>
            <a:endParaRPr lang="en-US" dirty="0"/>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CC"/>
                </a:solidFill>
              </a:defRPr>
            </a:lvl1pPr>
          </a:lstStyle>
          <a:p>
            <a:r>
              <a:rPr lang="en-US" dirty="0" smtClean="0"/>
              <a:t>13-</a:t>
            </a:r>
            <a:fld id="{DC8DF035-D326-4A65-89FA-FEDEF4F65D9F}" type="slidenum">
              <a:rPr lang="en-US" smtClean="0"/>
              <a:pPr/>
              <a:t>‹#›</a:t>
            </a:fld>
            <a:endParaRPr lang="en-US" dirty="0" smtClean="0"/>
          </a:p>
          <a:p>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Arial" charset="0"/>
        </a:defRPr>
      </a:lvl2pPr>
      <a:lvl3pPr algn="ctr" rtl="0" eaLnBrk="0" fontAlgn="base" hangingPunct="0">
        <a:spcBef>
          <a:spcPct val="0"/>
        </a:spcBef>
        <a:spcAft>
          <a:spcPct val="0"/>
        </a:spcAft>
        <a:defRPr sz="4400">
          <a:solidFill>
            <a:schemeClr val="bg1"/>
          </a:solidFill>
          <a:latin typeface="Arial" charset="0"/>
        </a:defRPr>
      </a:lvl3pPr>
      <a:lvl4pPr algn="ctr" rtl="0" eaLnBrk="0" fontAlgn="base" hangingPunct="0">
        <a:spcBef>
          <a:spcPct val="0"/>
        </a:spcBef>
        <a:spcAft>
          <a:spcPct val="0"/>
        </a:spcAft>
        <a:defRPr sz="4400">
          <a:solidFill>
            <a:schemeClr val="bg1"/>
          </a:solidFill>
          <a:latin typeface="Arial" charset="0"/>
        </a:defRPr>
      </a:lvl4pPr>
      <a:lvl5pPr algn="ctr" rtl="0" eaLnBrk="0" fontAlgn="base" hangingPunct="0">
        <a:spcBef>
          <a:spcPct val="0"/>
        </a:spcBef>
        <a:spcAft>
          <a:spcPct val="0"/>
        </a:spcAft>
        <a:defRPr sz="4400">
          <a:solidFill>
            <a:schemeClr val="bg1"/>
          </a:solidFill>
          <a:latin typeface="Arial" charset="0"/>
        </a:defRPr>
      </a:lvl5pPr>
      <a:lvl6pPr marL="457200" algn="ctr" rtl="0" fontAlgn="base">
        <a:spcBef>
          <a:spcPct val="0"/>
        </a:spcBef>
        <a:spcAft>
          <a:spcPct val="0"/>
        </a:spcAft>
        <a:defRPr sz="4400">
          <a:solidFill>
            <a:schemeClr val="bg1"/>
          </a:solidFill>
          <a:latin typeface="Arial" charset="0"/>
        </a:defRPr>
      </a:lvl6pPr>
      <a:lvl7pPr marL="914400" algn="ctr" rtl="0" fontAlgn="base">
        <a:spcBef>
          <a:spcPct val="0"/>
        </a:spcBef>
        <a:spcAft>
          <a:spcPct val="0"/>
        </a:spcAft>
        <a:defRPr sz="4400">
          <a:solidFill>
            <a:schemeClr val="bg1"/>
          </a:solidFill>
          <a:latin typeface="Arial" charset="0"/>
        </a:defRPr>
      </a:lvl7pPr>
      <a:lvl8pPr marL="1371600" algn="ctr" rtl="0" fontAlgn="base">
        <a:spcBef>
          <a:spcPct val="0"/>
        </a:spcBef>
        <a:spcAft>
          <a:spcPct val="0"/>
        </a:spcAft>
        <a:defRPr sz="4400">
          <a:solidFill>
            <a:schemeClr val="bg1"/>
          </a:solidFill>
          <a:latin typeface="Arial" charset="0"/>
        </a:defRPr>
      </a:lvl8pPr>
      <a:lvl9pPr marL="1828800" algn="ctr" rtl="0" fontAlgn="base">
        <a:spcBef>
          <a:spcPct val="0"/>
        </a:spcBef>
        <a:spcAft>
          <a:spcPct val="0"/>
        </a:spcAft>
        <a:defRPr sz="4400">
          <a:solidFill>
            <a:schemeClr val="bg1"/>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cid:3287383400_2177562"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ctrTitle"/>
          </p:nvPr>
        </p:nvSpPr>
        <p:spPr>
          <a:xfrm>
            <a:off x="0" y="0"/>
            <a:ext cx="9144000" cy="2362200"/>
          </a:xfrm>
        </p:spPr>
        <p:txBody>
          <a:bodyPr/>
          <a:lstStyle/>
          <a:p>
            <a:pPr eaLnBrk="1" hangingPunct="1">
              <a:spcBef>
                <a:spcPct val="20000"/>
              </a:spcBef>
              <a:defRPr/>
            </a:pPr>
            <a:r>
              <a:rPr lang="en-US" sz="4000" dirty="0" smtClean="0"/>
              <a:t/>
            </a:r>
            <a:br>
              <a:rPr lang="en-US" sz="4000" dirty="0" smtClean="0"/>
            </a:br>
            <a:r>
              <a:rPr lang="en-US" sz="4000" dirty="0">
                <a:latin typeface="Calibri" pitchFamily="34" charset="0"/>
                <a:cs typeface="Calibri" pitchFamily="34" charset="0"/>
              </a:rPr>
              <a:t>David M. </a:t>
            </a:r>
            <a:r>
              <a:rPr lang="en-US" sz="4000" dirty="0" err="1">
                <a:latin typeface="Calibri" pitchFamily="34" charset="0"/>
                <a:cs typeface="Calibri" pitchFamily="34" charset="0"/>
              </a:rPr>
              <a:t>Kroenke</a:t>
            </a:r>
            <a:r>
              <a:rPr lang="en-US" sz="4000" dirty="0">
                <a:latin typeface="Calibri" pitchFamily="34" charset="0"/>
                <a:cs typeface="Calibri" pitchFamily="34" charset="0"/>
              </a:rPr>
              <a:t> and David J. Auer</a:t>
            </a:r>
            <a:r>
              <a:rPr lang="en-US" sz="4000" dirty="0" smtClean="0"/>
              <a:t/>
            </a:r>
            <a:br>
              <a:rPr lang="en-US" sz="4000" dirty="0" smtClean="0"/>
            </a:br>
            <a:r>
              <a:rPr lang="en-US" sz="4000" dirty="0">
                <a:solidFill>
                  <a:schemeClr val="accent3"/>
                </a:solidFill>
                <a:latin typeface="Calibri" pitchFamily="34" charset="0"/>
                <a:cs typeface="Calibri" pitchFamily="34" charset="0"/>
              </a:rPr>
              <a:t>Database </a:t>
            </a:r>
            <a:r>
              <a:rPr lang="en-US" sz="4000" dirty="0" smtClean="0">
                <a:solidFill>
                  <a:schemeClr val="accent3"/>
                </a:solidFill>
                <a:latin typeface="Calibri" pitchFamily="34" charset="0"/>
                <a:cs typeface="Calibri" pitchFamily="34" charset="0"/>
              </a:rPr>
              <a:t>Processing</a:t>
            </a:r>
            <a:r>
              <a:rPr lang="en-US" sz="4000" dirty="0">
                <a:solidFill>
                  <a:schemeClr val="accent3"/>
                </a:solidFill>
                <a:latin typeface="Calibri" pitchFamily="34" charset="0"/>
                <a:cs typeface="Calibri" pitchFamily="34" charset="0"/>
              </a:rPr>
              <a:t/>
            </a:r>
            <a:br>
              <a:rPr lang="en-US" sz="4000" dirty="0">
                <a:solidFill>
                  <a:schemeClr val="accent3"/>
                </a:solidFill>
                <a:latin typeface="Calibri" pitchFamily="34" charset="0"/>
                <a:cs typeface="Calibri" pitchFamily="34" charset="0"/>
              </a:rPr>
            </a:br>
            <a:r>
              <a:rPr lang="en-US" sz="3200" dirty="0">
                <a:solidFill>
                  <a:schemeClr val="bg2">
                    <a:lumMod val="40000"/>
                    <a:lumOff val="60000"/>
                  </a:schemeClr>
                </a:solidFill>
                <a:latin typeface="Calibri" pitchFamily="34" charset="0"/>
                <a:cs typeface="Calibri" pitchFamily="34" charset="0"/>
              </a:rPr>
              <a:t>Fundamentals, Design, and Implementation</a:t>
            </a:r>
            <a:r>
              <a:rPr lang="en-US" sz="4000" dirty="0" smtClean="0">
                <a:solidFill>
                  <a:srgbClr val="B3B3B3"/>
                </a:solidFill>
              </a:rPr>
              <a:t/>
            </a:r>
            <a:br>
              <a:rPr lang="en-US" sz="4000" dirty="0" smtClean="0">
                <a:solidFill>
                  <a:srgbClr val="B3B3B3"/>
                </a:solidFill>
              </a:rPr>
            </a:br>
            <a:endParaRPr lang="en-US" sz="4000" dirty="0" smtClean="0"/>
          </a:p>
        </p:txBody>
      </p:sp>
      <p:sp>
        <p:nvSpPr>
          <p:cNvPr id="2052" name="Rectangle 5"/>
          <p:cNvSpPr>
            <a:spLocks noChangeArrowheads="1"/>
          </p:cNvSpPr>
          <p:nvPr/>
        </p:nvSpPr>
        <p:spPr bwMode="auto">
          <a:xfrm>
            <a:off x="3276600" y="2438400"/>
            <a:ext cx="58674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pPr>
            <a:endParaRPr lang="en-US" sz="1000" b="1" dirty="0">
              <a:solidFill>
                <a:srgbClr val="3399FF"/>
              </a:solidFill>
            </a:endParaRPr>
          </a:p>
          <a:p>
            <a:pPr algn="ctr" eaLnBrk="1" hangingPunct="1">
              <a:spcBef>
                <a:spcPct val="20000"/>
              </a:spcBef>
            </a:pPr>
            <a:r>
              <a:rPr lang="en-US" sz="3600" b="1" dirty="0" smtClean="0">
                <a:solidFill>
                  <a:srgbClr val="339966"/>
                </a:solidFill>
                <a:latin typeface="Calibri" panose="020F0502020204030204" pitchFamily="34" charset="0"/>
                <a:ea typeface="Calibri" panose="020F0502020204030204" pitchFamily="34" charset="0"/>
                <a:cs typeface="Calibri" panose="020F0502020204030204" pitchFamily="34" charset="0"/>
              </a:rPr>
              <a:t>Appendix J:</a:t>
            </a:r>
            <a:endParaRPr lang="en-US" sz="3600" b="1" dirty="0">
              <a:solidFill>
                <a:srgbClr val="339966"/>
              </a:solidFill>
              <a:latin typeface="Calibri" panose="020F0502020204030204" pitchFamily="34" charset="0"/>
              <a:ea typeface="Calibri" panose="020F0502020204030204" pitchFamily="34" charset="0"/>
              <a:cs typeface="Calibri" panose="020F0502020204030204" pitchFamily="34" charset="0"/>
            </a:endParaRPr>
          </a:p>
          <a:p>
            <a:pPr algn="ctr" eaLnBrk="1" hangingPunct="1">
              <a:spcBef>
                <a:spcPct val="20000"/>
              </a:spcBef>
            </a:pPr>
            <a:r>
              <a:rPr lang="en-US" sz="3600" b="1" dirty="0" smtClean="0">
                <a:solidFill>
                  <a:srgbClr val="0000CC"/>
                </a:solidFill>
                <a:latin typeface="Calibri" panose="020F0502020204030204" pitchFamily="34" charset="0"/>
                <a:ea typeface="Calibri" panose="020F0502020204030204" pitchFamily="34" charset="0"/>
                <a:cs typeface="Calibri" panose="020F0502020204030204" pitchFamily="34" charset="0"/>
              </a:rPr>
              <a:t>Business </a:t>
            </a:r>
            <a:r>
              <a:rPr lang="en-US" sz="3600" b="1" dirty="0">
                <a:solidFill>
                  <a:srgbClr val="0000CC"/>
                </a:solidFill>
                <a:latin typeface="Calibri" panose="020F0502020204030204" pitchFamily="34" charset="0"/>
                <a:ea typeface="Calibri" panose="020F0502020204030204" pitchFamily="34" charset="0"/>
                <a:cs typeface="Calibri" panose="020F0502020204030204" pitchFamily="34" charset="0"/>
              </a:rPr>
              <a:t>Intelligence</a:t>
            </a:r>
            <a:br>
              <a:rPr lang="en-US" sz="3600" b="1" dirty="0">
                <a:solidFill>
                  <a:srgbClr val="0000CC"/>
                </a:solidFill>
                <a:latin typeface="Calibri" panose="020F0502020204030204" pitchFamily="34" charset="0"/>
                <a:ea typeface="Calibri" panose="020F0502020204030204" pitchFamily="34" charset="0"/>
                <a:cs typeface="Calibri" panose="020F0502020204030204" pitchFamily="34" charset="0"/>
              </a:rPr>
            </a:br>
            <a:r>
              <a:rPr lang="en-US" sz="3600" b="1" dirty="0">
                <a:solidFill>
                  <a:srgbClr val="0000CC"/>
                </a:solidFill>
                <a:latin typeface="Calibri" panose="020F0502020204030204" pitchFamily="34" charset="0"/>
                <a:ea typeface="Calibri" panose="020F0502020204030204" pitchFamily="34" charset="0"/>
                <a:cs typeface="Calibri" panose="020F0502020204030204" pitchFamily="34" charset="0"/>
              </a:rPr>
              <a:t>Systems</a:t>
            </a:r>
          </a:p>
          <a:p>
            <a:pPr eaLnBrk="1" hangingPunct="1">
              <a:spcBef>
                <a:spcPct val="20000"/>
              </a:spcBef>
            </a:pPr>
            <a:r>
              <a:rPr lang="en-US" sz="4000" b="1" dirty="0"/>
              <a:t>	</a:t>
            </a:r>
          </a:p>
        </p:txBody>
      </p:sp>
      <p:sp>
        <p:nvSpPr>
          <p:cNvPr id="2055" name="Rectangle 7"/>
          <p:cNvSpPr>
            <a:spLocks noChangeArrowheads="1"/>
          </p:cNvSpPr>
          <p:nvPr/>
        </p:nvSpPr>
        <p:spPr bwMode="auto">
          <a:xfrm>
            <a:off x="457200" y="1524000"/>
            <a:ext cx="8001000" cy="1600200"/>
          </a:xfrm>
          <a:prstGeom prst="rect">
            <a:avLst/>
          </a:prstGeom>
          <a:noFill/>
          <a:ln w="9525">
            <a:noFill/>
            <a:miter lim="800000"/>
            <a:headEnd/>
            <a:tailEnd/>
          </a:ln>
          <a:effectLst/>
        </p:spPr>
        <p:txBody>
          <a:bodyPr/>
          <a:lstStyle/>
          <a:p>
            <a:pPr>
              <a:spcBef>
                <a:spcPct val="20000"/>
              </a:spcBef>
              <a:defRPr/>
            </a:pPr>
            <a:endParaRPr lang="en-US" sz="3200" dirty="0">
              <a:solidFill>
                <a:schemeClr val="bg2">
                  <a:lumMod val="60000"/>
                  <a:lumOff val="40000"/>
                </a:schemeClr>
              </a:solidFill>
              <a:latin typeface="Arial" charset="0"/>
            </a:endParaRPr>
          </a:p>
        </p:txBody>
      </p:sp>
      <p:cxnSp>
        <p:nvCxnSpPr>
          <p:cNvPr id="10" name="Straight Connector 9"/>
          <p:cNvCxnSpPr/>
          <p:nvPr/>
        </p:nvCxnSpPr>
        <p:spPr>
          <a:xfrm>
            <a:off x="0" y="23622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a:stretch>
            <a:fillRect/>
          </a:stretch>
        </p:blipFill>
        <p:spPr>
          <a:xfrm>
            <a:off x="91443" y="2458722"/>
            <a:ext cx="3206582" cy="2113277"/>
          </a:xfrm>
          <a:prstGeom prst="rect">
            <a:avLst/>
          </a:prstGeom>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sz="4000" smtClean="0"/>
              <a:t>Data Warehouses and Data Marts:</a:t>
            </a:r>
            <a:br>
              <a:rPr lang="en-US" sz="4000" smtClean="0"/>
            </a:br>
            <a:r>
              <a:rPr lang="en-US" sz="3200" smtClean="0"/>
              <a:t>Problems with Operational Data</a:t>
            </a:r>
          </a:p>
        </p:txBody>
      </p:sp>
      <p:pic>
        <p:nvPicPr>
          <p:cNvPr id="1126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524000"/>
            <a:ext cx="5075238" cy="464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13-</a:t>
            </a:r>
            <a:fld id="{EAA3A64E-308D-4F0B-81C0-2F308D245075}" type="slidenum">
              <a:rPr lang="en-US" smtClean="0"/>
              <a:pPr/>
              <a:t>10</a:t>
            </a:fld>
            <a:endParaRPr lang="en-US" smtClean="0"/>
          </a:p>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sz="4000" smtClean="0"/>
              <a:t>Data Warehouses and Data Marts:</a:t>
            </a:r>
            <a:br>
              <a:rPr lang="en-US" sz="4000" smtClean="0"/>
            </a:br>
            <a:r>
              <a:rPr lang="en-US" sz="3200" smtClean="0"/>
              <a:t>Data Warehouse compared to Data Marts</a:t>
            </a:r>
          </a:p>
        </p:txBody>
      </p:sp>
      <p:pic>
        <p:nvPicPr>
          <p:cNvPr id="12291" name="Picture 5" descr="C:\Users\Auer.WWU\Auer-Projects\Kroenke-Auer-Projects\Kroenke-Auer-DBP-e11\DBP-e11-Supplements\Images\Chapter13\Fig13-6.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57200" y="1512888"/>
            <a:ext cx="8229600" cy="4243387"/>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13-</a:t>
            </a:r>
            <a:fld id="{EAA3A64E-308D-4F0B-81C0-2F308D245075}" type="slidenum">
              <a:rPr lang="en-US" smtClean="0"/>
              <a:pPr/>
              <a:t>11</a:t>
            </a:fld>
            <a:endParaRPr lang="en-US" smtClean="0"/>
          </a:p>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eaLnBrk="1" hangingPunct="1"/>
            <a:r>
              <a:rPr lang="en-US" sz="3600" smtClean="0"/>
              <a:t>Characteristics of Operational and Dimensional Databases</a:t>
            </a:r>
          </a:p>
        </p:txBody>
      </p:sp>
      <p:pic>
        <p:nvPicPr>
          <p:cNvPr id="13315" name="Picture 2" descr="C:\Users\Auer.WWU\Auer-Projects\Kroenke-Auer-Projects\Kroenke-Auer-DBP-e11\DBP-e11-Supplements\Images\Chapter13\Fig13-7.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57200" y="1524000"/>
            <a:ext cx="8229600" cy="3921125"/>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13-</a:t>
            </a:r>
            <a:fld id="{EAA3A64E-308D-4F0B-81C0-2F308D245075}" type="slidenum">
              <a:rPr lang="en-US" smtClean="0"/>
              <a:pPr/>
              <a:t>12</a:t>
            </a:fld>
            <a:endParaRPr lang="en-US" smtClean="0"/>
          </a:p>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24513" y="1461453"/>
            <a:ext cx="6500287" cy="4753610"/>
          </a:xfrm>
          <a:prstGeom prst="rect">
            <a:avLst/>
          </a:prstGeom>
        </p:spPr>
      </p:pic>
      <p:sp>
        <p:nvSpPr>
          <p:cNvPr id="24578" name="Title 1"/>
          <p:cNvSpPr>
            <a:spLocks noGrp="1"/>
          </p:cNvSpPr>
          <p:nvPr>
            <p:ph type="title"/>
          </p:nvPr>
        </p:nvSpPr>
        <p:spPr/>
        <p:txBody>
          <a:bodyPr/>
          <a:lstStyle/>
          <a:p>
            <a:pPr eaLnBrk="1" hangingPunct="1"/>
            <a:r>
              <a:rPr lang="en-US" smtClean="0"/>
              <a:t>Conformed Dimensions</a:t>
            </a:r>
          </a:p>
        </p:txBody>
      </p:sp>
      <p:sp>
        <p:nvSpPr>
          <p:cNvPr id="6" name="Footer Placeholder 5"/>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7" name="Slide Number Placeholder 6"/>
          <p:cNvSpPr>
            <a:spLocks noGrp="1"/>
          </p:cNvSpPr>
          <p:nvPr>
            <p:ph type="sldNum" sz="quarter" idx="11"/>
          </p:nvPr>
        </p:nvSpPr>
        <p:spPr/>
        <p:txBody>
          <a:bodyPr/>
          <a:lstStyle/>
          <a:p>
            <a:r>
              <a:rPr lang="en-US" smtClean="0"/>
              <a:t>12-</a:t>
            </a:r>
            <a:fld id="{EAA3A64E-308D-4F0B-81C0-2F308D245075}" type="slidenum">
              <a:rPr lang="en-US" smtClean="0"/>
              <a:pPr/>
              <a:t>13</a:t>
            </a:fld>
            <a:endParaRPr lang="en-US" smtClean="0"/>
          </a:p>
          <a:p>
            <a:endParaRPr lang="en-US" dirty="0"/>
          </a:p>
        </p:txBody>
      </p:sp>
    </p:spTree>
    <p:extLst>
      <p:ext uri="{BB962C8B-B14F-4D97-AF65-F5344CB8AC3E}">
        <p14:creationId xmlns:p14="http://schemas.microsoft.com/office/powerpoint/2010/main" val="3767950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sz="4000" smtClean="0"/>
              <a:t>Reporting Systems:</a:t>
            </a:r>
            <a:br>
              <a:rPr lang="en-US" sz="4000" smtClean="0"/>
            </a:br>
            <a:r>
              <a:rPr lang="en-US" sz="3200" smtClean="0"/>
              <a:t>RFM Analysis</a:t>
            </a:r>
          </a:p>
        </p:txBody>
      </p:sp>
      <p:sp>
        <p:nvSpPr>
          <p:cNvPr id="25603" name="Rectangle 3"/>
          <p:cNvSpPr>
            <a:spLocks noGrp="1" noChangeArrowheads="1"/>
          </p:cNvSpPr>
          <p:nvPr>
            <p:ph type="body" idx="1"/>
          </p:nvPr>
        </p:nvSpPr>
        <p:spPr/>
        <p:txBody>
          <a:bodyPr/>
          <a:lstStyle/>
          <a:p>
            <a:pPr eaLnBrk="1" hangingPunct="1">
              <a:lnSpc>
                <a:spcPct val="80000"/>
              </a:lnSpc>
              <a:buClr>
                <a:schemeClr val="tx1"/>
              </a:buClr>
            </a:pPr>
            <a:r>
              <a:rPr lang="en-US" sz="2800" b="1" smtClean="0">
                <a:solidFill>
                  <a:srgbClr val="0099CC"/>
                </a:solidFill>
              </a:rPr>
              <a:t>RFM Analysis</a:t>
            </a:r>
            <a:r>
              <a:rPr lang="en-US" sz="2800" smtClean="0">
                <a:solidFill>
                  <a:srgbClr val="0099CC"/>
                </a:solidFill>
              </a:rPr>
              <a:t> </a:t>
            </a:r>
            <a:r>
              <a:rPr lang="en-US" sz="2800" smtClean="0"/>
              <a:t>analyzes and ranks customers according to purchasing patterns</a:t>
            </a:r>
          </a:p>
          <a:p>
            <a:pPr lvl="1" eaLnBrk="1" hangingPunct="1">
              <a:lnSpc>
                <a:spcPct val="80000"/>
              </a:lnSpc>
              <a:buClr>
                <a:schemeClr val="tx1"/>
              </a:buClr>
            </a:pPr>
            <a:r>
              <a:rPr lang="en-US" sz="2400" b="1" smtClean="0">
                <a:solidFill>
                  <a:srgbClr val="0099CC"/>
                </a:solidFill>
              </a:rPr>
              <a:t>R</a:t>
            </a:r>
            <a:r>
              <a:rPr lang="en-US" sz="2400" smtClean="0"/>
              <a:t> = recent (most recent order)</a:t>
            </a:r>
          </a:p>
          <a:p>
            <a:pPr lvl="1" eaLnBrk="1" hangingPunct="1">
              <a:lnSpc>
                <a:spcPct val="80000"/>
              </a:lnSpc>
              <a:buClr>
                <a:schemeClr val="tx1"/>
              </a:buClr>
            </a:pPr>
            <a:r>
              <a:rPr lang="en-US" sz="2400" b="1" smtClean="0">
                <a:solidFill>
                  <a:srgbClr val="0099CC"/>
                </a:solidFill>
              </a:rPr>
              <a:t>F</a:t>
            </a:r>
            <a:r>
              <a:rPr lang="en-US" sz="2400" smtClean="0"/>
              <a:t> = frequent (how often an order is made)</a:t>
            </a:r>
          </a:p>
          <a:p>
            <a:pPr lvl="1" eaLnBrk="1" hangingPunct="1">
              <a:lnSpc>
                <a:spcPct val="80000"/>
              </a:lnSpc>
              <a:buClr>
                <a:schemeClr val="tx1"/>
              </a:buClr>
            </a:pPr>
            <a:r>
              <a:rPr lang="en-US" sz="2400" b="1" smtClean="0">
                <a:solidFill>
                  <a:srgbClr val="0099CC"/>
                </a:solidFill>
              </a:rPr>
              <a:t>M</a:t>
            </a:r>
            <a:r>
              <a:rPr lang="en-US" sz="2400" b="1" smtClean="0">
                <a:solidFill>
                  <a:srgbClr val="0066FF"/>
                </a:solidFill>
              </a:rPr>
              <a:t> </a:t>
            </a:r>
            <a:r>
              <a:rPr lang="en-US" sz="2400" smtClean="0"/>
              <a:t>= money (dollar amount of orders)</a:t>
            </a:r>
          </a:p>
          <a:p>
            <a:pPr eaLnBrk="1" hangingPunct="1">
              <a:lnSpc>
                <a:spcPct val="80000"/>
              </a:lnSpc>
            </a:pPr>
            <a:r>
              <a:rPr lang="en-US" sz="2800" smtClean="0"/>
              <a:t>Customers are sorted into five groups, each containing </a:t>
            </a:r>
            <a:r>
              <a:rPr lang="en-US" sz="2800" b="1" smtClean="0">
                <a:solidFill>
                  <a:srgbClr val="0099CC"/>
                </a:solidFill>
              </a:rPr>
              <a:t>20%</a:t>
            </a:r>
            <a:r>
              <a:rPr lang="en-US" sz="2800" smtClean="0"/>
              <a:t> of the customers.</a:t>
            </a:r>
          </a:p>
          <a:p>
            <a:pPr eaLnBrk="1" hangingPunct="1">
              <a:lnSpc>
                <a:spcPct val="80000"/>
              </a:lnSpc>
            </a:pPr>
            <a:r>
              <a:rPr lang="en-US" sz="2800" smtClean="0"/>
              <a:t>Each group is given a numerical value:</a:t>
            </a:r>
          </a:p>
          <a:p>
            <a:pPr lvl="1" eaLnBrk="1" hangingPunct="1">
              <a:lnSpc>
                <a:spcPct val="80000"/>
              </a:lnSpc>
              <a:buClr>
                <a:schemeClr val="tx1"/>
              </a:buClr>
            </a:pPr>
            <a:r>
              <a:rPr lang="en-US" sz="2400" b="1" smtClean="0">
                <a:solidFill>
                  <a:srgbClr val="0099CC"/>
                </a:solidFill>
              </a:rPr>
              <a:t>1</a:t>
            </a:r>
            <a:r>
              <a:rPr lang="en-US" sz="2400" smtClean="0"/>
              <a:t> = top 20%</a:t>
            </a:r>
          </a:p>
          <a:p>
            <a:pPr lvl="1" eaLnBrk="1" hangingPunct="1">
              <a:lnSpc>
                <a:spcPct val="80000"/>
              </a:lnSpc>
              <a:buClr>
                <a:schemeClr val="tx1"/>
              </a:buClr>
            </a:pPr>
            <a:r>
              <a:rPr lang="en-US" sz="2400" b="1" smtClean="0">
                <a:solidFill>
                  <a:srgbClr val="0099CC"/>
                </a:solidFill>
              </a:rPr>
              <a:t>2, 3, 4</a:t>
            </a:r>
            <a:r>
              <a:rPr lang="en-US" sz="2400" smtClean="0">
                <a:solidFill>
                  <a:srgbClr val="0099CC"/>
                </a:solidFill>
              </a:rPr>
              <a:t>  </a:t>
            </a:r>
            <a:r>
              <a:rPr lang="en-US" sz="2400" smtClean="0"/>
              <a:t>= each 20% in between top and bottom 20%</a:t>
            </a:r>
          </a:p>
          <a:p>
            <a:pPr lvl="1" eaLnBrk="1" hangingPunct="1">
              <a:lnSpc>
                <a:spcPct val="80000"/>
              </a:lnSpc>
              <a:buClr>
                <a:schemeClr val="tx1"/>
              </a:buClr>
            </a:pPr>
            <a:r>
              <a:rPr lang="en-US" sz="2400" b="1" smtClean="0">
                <a:solidFill>
                  <a:srgbClr val="0099CC"/>
                </a:solidFill>
              </a:rPr>
              <a:t>5</a:t>
            </a:r>
            <a:r>
              <a:rPr lang="en-US" sz="2400" b="1" smtClean="0">
                <a:solidFill>
                  <a:srgbClr val="0066FF"/>
                </a:solidFill>
              </a:rPr>
              <a:t>	</a:t>
            </a:r>
            <a:r>
              <a:rPr lang="en-US" sz="2400" smtClean="0"/>
              <a:t> = bottom 20%</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13-</a:t>
            </a:r>
            <a:fld id="{EAA3A64E-308D-4F0B-81C0-2F308D245075}" type="slidenum">
              <a:rPr lang="en-US" smtClean="0"/>
              <a:pPr/>
              <a:t>14</a:t>
            </a:fld>
            <a:endParaRPr lang="en-US" smtClean="0"/>
          </a:p>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sz="4000" smtClean="0"/>
              <a:t>Reporting Systems:</a:t>
            </a:r>
            <a:br>
              <a:rPr lang="en-US" sz="4000" smtClean="0"/>
            </a:br>
            <a:r>
              <a:rPr lang="en-US" sz="3200" smtClean="0"/>
              <a:t>RFM Analysis</a:t>
            </a:r>
          </a:p>
        </p:txBody>
      </p:sp>
      <p:pic>
        <p:nvPicPr>
          <p:cNvPr id="26627" name="Picture 7" descr="C:\Users\Auer.WWU\Auer-Projects\Kroenke-Auer-Projects\Kroenke-Auer-DBP-e11\DBP-e11-Supplements\Images\Chapter13\Fig13-1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24000"/>
            <a:ext cx="8229600" cy="196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13-</a:t>
            </a:r>
            <a:fld id="{EAA3A64E-308D-4F0B-81C0-2F308D245075}" type="slidenum">
              <a:rPr lang="en-US" smtClean="0"/>
              <a:pPr/>
              <a:t>15</a:t>
            </a:fld>
            <a:endParaRPr lang="en-US" smtClean="0"/>
          </a:p>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76400" y="1676400"/>
            <a:ext cx="5731428" cy="3124762"/>
          </a:xfrm>
          <a:prstGeom prst="rect">
            <a:avLst/>
          </a:prstGeom>
        </p:spPr>
      </p:pic>
      <p:sp>
        <p:nvSpPr>
          <p:cNvPr id="27651" name="Rectangle 2"/>
          <p:cNvSpPr>
            <a:spLocks noGrp="1" noChangeArrowheads="1"/>
          </p:cNvSpPr>
          <p:nvPr>
            <p:ph type="title"/>
          </p:nvPr>
        </p:nvSpPr>
        <p:spPr/>
        <p:txBody>
          <a:bodyPr/>
          <a:lstStyle/>
          <a:p>
            <a:pPr eaLnBrk="1" hangingPunct="1"/>
            <a:r>
              <a:rPr lang="en-US" sz="4000" smtClean="0"/>
              <a:t>Reporting Systems:</a:t>
            </a:r>
            <a:br>
              <a:rPr lang="en-US" sz="4000" smtClean="0"/>
            </a:br>
            <a:r>
              <a:rPr lang="en-US" sz="3200" smtClean="0"/>
              <a:t>Producing the RFM Analysis</a:t>
            </a:r>
            <a:r>
              <a:rPr lang="en-US" sz="3200" smtClean="0">
                <a:cs typeface="Arial" panose="020B0604020202020204" pitchFamily="34" charset="0"/>
              </a:rPr>
              <a:t>—</a:t>
            </a:r>
            <a:r>
              <a:rPr lang="en-US" sz="3200" smtClean="0"/>
              <a:t>Tables 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13-</a:t>
            </a:r>
            <a:fld id="{EAA3A64E-308D-4F0B-81C0-2F308D245075}" type="slidenum">
              <a:rPr lang="en-US" smtClean="0"/>
              <a:pPr/>
              <a:t>16</a:t>
            </a:fld>
            <a:endParaRPr lang="en-US" smtClean="0"/>
          </a:p>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sz="4000" smtClean="0"/>
              <a:t>Reporting Systems:</a:t>
            </a:r>
            <a:br>
              <a:rPr lang="en-US" sz="4000" smtClean="0"/>
            </a:br>
            <a:r>
              <a:rPr lang="en-US" sz="3200" smtClean="0"/>
              <a:t>Producing the RFM Analysis</a:t>
            </a:r>
            <a:r>
              <a:rPr lang="en-US" sz="3200" smtClean="0">
                <a:cs typeface="Arial" panose="020B0604020202020204" pitchFamily="34" charset="0"/>
              </a:rPr>
              <a:t>—</a:t>
            </a:r>
            <a:r>
              <a:rPr lang="en-US" sz="3200" smtClean="0"/>
              <a:t>Tables II</a:t>
            </a:r>
          </a:p>
        </p:txBody>
      </p:sp>
      <p:pic>
        <p:nvPicPr>
          <p:cNvPr id="2867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3013" y="1600200"/>
            <a:ext cx="3963987" cy="351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13-</a:t>
            </a:r>
            <a:fld id="{EAA3A64E-308D-4F0B-81C0-2F308D245075}" type="slidenum">
              <a:rPr lang="en-US" smtClean="0"/>
              <a:pPr/>
              <a:t>17</a:t>
            </a:fld>
            <a:endParaRPr lang="en-US" smtClean="0"/>
          </a:p>
          <a:p>
            <a:endParaRPr lang="en-US"/>
          </a:p>
        </p:txBody>
      </p:sp>
      <p:pic>
        <p:nvPicPr>
          <p:cNvPr id="4" name="Picture 3"/>
          <p:cNvPicPr>
            <a:picLocks noChangeAspect="1"/>
          </p:cNvPicPr>
          <p:nvPr/>
        </p:nvPicPr>
        <p:blipFill>
          <a:blip r:embed="rId4"/>
          <a:stretch>
            <a:fillRect/>
          </a:stretch>
        </p:blipFill>
        <p:spPr>
          <a:xfrm>
            <a:off x="1935209" y="1600199"/>
            <a:ext cx="5456191" cy="418523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67014" y="335280"/>
            <a:ext cx="3281586" cy="5836920"/>
          </a:xfrm>
          <a:prstGeom prst="rect">
            <a:avLst/>
          </a:prstGeom>
        </p:spPr>
      </p:pic>
      <p:sp>
        <p:nvSpPr>
          <p:cNvPr id="29698" name="Rectangle 2"/>
          <p:cNvSpPr>
            <a:spLocks noGrp="1" noChangeArrowheads="1"/>
          </p:cNvSpPr>
          <p:nvPr>
            <p:ph type="title"/>
          </p:nvPr>
        </p:nvSpPr>
        <p:spPr>
          <a:xfrm>
            <a:off x="457200" y="274638"/>
            <a:ext cx="3581400" cy="5897562"/>
          </a:xfrm>
        </p:spPr>
        <p:txBody>
          <a:bodyPr/>
          <a:lstStyle/>
          <a:p>
            <a:pPr eaLnBrk="1" hangingPunct="1"/>
            <a:r>
              <a:rPr lang="en-US" sz="3600" smtClean="0"/>
              <a:t>Reporting Systems:</a:t>
            </a:r>
            <a:r>
              <a:rPr lang="en-US" smtClean="0"/>
              <a:t/>
            </a:r>
            <a:br>
              <a:rPr lang="en-US" smtClean="0"/>
            </a:br>
            <a:r>
              <a:rPr lang="en-US" sz="2400" smtClean="0"/>
              <a:t>Producing the RFM Analysis:</a:t>
            </a:r>
            <a:br>
              <a:rPr lang="en-US" sz="2400" smtClean="0"/>
            </a:br>
            <a:r>
              <a:rPr lang="en-US" sz="2400" smtClean="0"/>
              <a:t>Stored Procedure </a:t>
            </a:r>
            <a:r>
              <a:rPr lang="en-US" sz="2400" b="1" smtClean="0"/>
              <a:t>Calculate_R</a:t>
            </a:r>
            <a:r>
              <a:rPr lang="en-US" sz="2400" smtClean="0"/>
              <a:t/>
            </a:r>
            <a:br>
              <a:rPr lang="en-US" sz="2400" smtClean="0"/>
            </a:br>
            <a:r>
              <a:rPr lang="en-US" sz="2400" smtClean="0"/>
              <a:t>[SQL Server]</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13-</a:t>
            </a:r>
            <a:fld id="{EAA3A64E-308D-4F0B-81C0-2F308D245075}" type="slidenum">
              <a:rPr lang="en-US" smtClean="0"/>
              <a:pPr/>
              <a:t>18</a:t>
            </a:fld>
            <a:endParaRPr lang="en-US" smtClean="0"/>
          </a:p>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885123" y="285750"/>
            <a:ext cx="3039677" cy="5852325"/>
          </a:xfrm>
          <a:prstGeom prst="rect">
            <a:avLst/>
          </a:prstGeom>
        </p:spPr>
      </p:pic>
      <p:sp>
        <p:nvSpPr>
          <p:cNvPr id="30722" name="Rectangle 2"/>
          <p:cNvSpPr>
            <a:spLocks noGrp="1" noChangeArrowheads="1"/>
          </p:cNvSpPr>
          <p:nvPr>
            <p:ph type="title"/>
          </p:nvPr>
        </p:nvSpPr>
        <p:spPr>
          <a:xfrm>
            <a:off x="457200" y="274638"/>
            <a:ext cx="3581400" cy="5897562"/>
          </a:xfrm>
        </p:spPr>
        <p:txBody>
          <a:bodyPr/>
          <a:lstStyle/>
          <a:p>
            <a:pPr eaLnBrk="1" hangingPunct="1"/>
            <a:r>
              <a:rPr lang="en-US" sz="3600" smtClean="0"/>
              <a:t>Reporting Systems:</a:t>
            </a:r>
            <a:r>
              <a:rPr lang="en-US" smtClean="0"/>
              <a:t/>
            </a:r>
            <a:br>
              <a:rPr lang="en-US" smtClean="0"/>
            </a:br>
            <a:r>
              <a:rPr lang="en-US" sz="2400" smtClean="0"/>
              <a:t>Producing the RFM Analysis:</a:t>
            </a:r>
            <a:br>
              <a:rPr lang="en-US" sz="2400" smtClean="0"/>
            </a:br>
            <a:r>
              <a:rPr lang="en-US" sz="2400" smtClean="0"/>
              <a:t>Stored Procedure </a:t>
            </a:r>
            <a:r>
              <a:rPr lang="en-US" sz="2400" b="1" smtClean="0"/>
              <a:t>RFM_Analysis</a:t>
            </a:r>
            <a:br>
              <a:rPr lang="en-US" sz="2400" b="1" smtClean="0"/>
            </a:br>
            <a:r>
              <a:rPr lang="en-US" sz="2400" smtClean="0"/>
              <a:t>[SQL Server]</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13-</a:t>
            </a:r>
            <a:fld id="{EAA3A64E-308D-4F0B-81C0-2F308D245075}" type="slidenum">
              <a:rPr lang="en-US" smtClean="0"/>
              <a:pPr/>
              <a:t>19</a:t>
            </a:fld>
            <a:endParaRPr lang="en-US" smtClean="0"/>
          </a:p>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pPr eaLnBrk="1" hangingPunct="1"/>
            <a:r>
              <a:rPr lang="en-US" smtClean="0"/>
              <a:t>Chapter Objectives</a:t>
            </a:r>
          </a:p>
        </p:txBody>
      </p:sp>
      <p:sp>
        <p:nvSpPr>
          <p:cNvPr id="3075" name="Rectangle 3"/>
          <p:cNvSpPr>
            <a:spLocks noGrp="1" noChangeArrowheads="1"/>
          </p:cNvSpPr>
          <p:nvPr>
            <p:ph type="body" idx="1"/>
          </p:nvPr>
        </p:nvSpPr>
        <p:spPr/>
        <p:txBody>
          <a:bodyPr/>
          <a:lstStyle/>
          <a:p>
            <a:pPr eaLnBrk="1" hangingPunct="1"/>
            <a:r>
              <a:rPr lang="en-US" sz="2400" dirty="0" smtClean="0"/>
              <a:t>To learn the basic concepts of business intelligence (BI) systems</a:t>
            </a:r>
          </a:p>
          <a:p>
            <a:r>
              <a:rPr lang="en-US" sz="2400" dirty="0" smtClean="0"/>
              <a:t>Learn </a:t>
            </a:r>
            <a:r>
              <a:rPr lang="en-US" sz="2400" dirty="0"/>
              <a:t>the basic concepts of reporting systems and data mining </a:t>
            </a:r>
          </a:p>
          <a:p>
            <a:pPr eaLnBrk="1" hangingPunct="1"/>
            <a:endParaRPr lang="en-US" sz="2400"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13-</a:t>
            </a:r>
            <a:fld id="{EAA3A64E-308D-4F0B-81C0-2F308D245075}" type="slidenum">
              <a:rPr lang="en-US" smtClean="0"/>
              <a:pPr/>
              <a:t>2</a:t>
            </a:fld>
            <a:endParaRPr lang="en-US" smtClean="0"/>
          </a:p>
          <a:p>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sz="4000" smtClean="0"/>
              <a:t>Reporting Systems:</a:t>
            </a:r>
            <a:br>
              <a:rPr lang="en-US" sz="4000" smtClean="0"/>
            </a:br>
            <a:r>
              <a:rPr lang="en-US" sz="3200" smtClean="0"/>
              <a:t>Components of a Reporting System</a:t>
            </a:r>
          </a:p>
        </p:txBody>
      </p:sp>
      <p:pic>
        <p:nvPicPr>
          <p:cNvPr id="35843" name="Picture 7" descr="C:\Users\Auer.WWU\Auer-Projects\Kroenke-Auer-Projects\Kroenke-Auer-DBP-e11\DBP-e11-Supplements\Images\Chapter13\Fig13-24.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806450" y="1546225"/>
            <a:ext cx="7531100" cy="4632325"/>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13-</a:t>
            </a:r>
            <a:fld id="{EAA3A64E-308D-4F0B-81C0-2F308D245075}" type="slidenum">
              <a:rPr lang="en-US" smtClean="0"/>
              <a:pPr/>
              <a:t>20</a:t>
            </a:fld>
            <a:endParaRPr lang="en-US" smtClean="0"/>
          </a:p>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sz="4000" smtClean="0"/>
              <a:t>Reporting Systems:</a:t>
            </a:r>
            <a:br>
              <a:rPr lang="en-US" sz="4000" smtClean="0"/>
            </a:br>
            <a:r>
              <a:rPr lang="en-US" sz="3200" smtClean="0"/>
              <a:t>Report Characteristics</a:t>
            </a:r>
          </a:p>
        </p:txBody>
      </p:sp>
      <p:pic>
        <p:nvPicPr>
          <p:cNvPr id="36867" name="Picture 5" descr="C:\Users\Auer.WWU\Auer-Projects\Kroenke-Auer-Projects\Kroenke-Auer-DBP-e11\DBP-e11-Supplements\Images\Chapter13\Fig13-25.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600200" y="1592263"/>
            <a:ext cx="5943600" cy="3833812"/>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13-</a:t>
            </a:r>
            <a:fld id="{EAA3A64E-308D-4F0B-81C0-2F308D245075}" type="slidenum">
              <a:rPr lang="en-US" smtClean="0"/>
              <a:pPr/>
              <a:t>21</a:t>
            </a:fld>
            <a:endParaRPr lang="en-US" smtClean="0"/>
          </a:p>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25438" y="1600200"/>
            <a:ext cx="7832762" cy="4651048"/>
          </a:xfrm>
          <a:prstGeom prst="rect">
            <a:avLst/>
          </a:prstGeom>
        </p:spPr>
      </p:pic>
      <p:sp>
        <p:nvSpPr>
          <p:cNvPr id="31746" name="Rectangle 2"/>
          <p:cNvSpPr>
            <a:spLocks noGrp="1" noChangeArrowheads="1"/>
          </p:cNvSpPr>
          <p:nvPr>
            <p:ph type="title"/>
          </p:nvPr>
        </p:nvSpPr>
        <p:spPr>
          <a:xfrm>
            <a:off x="457200" y="274638"/>
            <a:ext cx="8153400" cy="1325562"/>
          </a:xfrm>
        </p:spPr>
        <p:txBody>
          <a:bodyPr/>
          <a:lstStyle/>
          <a:p>
            <a:pPr eaLnBrk="1" hangingPunct="1"/>
            <a:r>
              <a:rPr lang="en-US" sz="3600" smtClean="0"/>
              <a:t>Reporting Systems:</a:t>
            </a:r>
            <a:r>
              <a:rPr lang="en-US" smtClean="0"/>
              <a:t/>
            </a:r>
            <a:br>
              <a:rPr lang="en-US" smtClean="0"/>
            </a:br>
            <a:r>
              <a:rPr lang="en-US" sz="2400" smtClean="0"/>
              <a:t>Producing the RFM Analysis:</a:t>
            </a:r>
            <a:br>
              <a:rPr lang="en-US" sz="2400" smtClean="0"/>
            </a:br>
            <a:r>
              <a:rPr lang="en-US" sz="2400" smtClean="0"/>
              <a:t>RFM Results [SQL Server] 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13-</a:t>
            </a:r>
            <a:fld id="{EAA3A64E-308D-4F0B-81C0-2F308D245075}" type="slidenum">
              <a:rPr lang="en-US" smtClean="0"/>
              <a:pPr/>
              <a:t>22</a:t>
            </a:fld>
            <a:endParaRPr lang="en-US" smtClean="0"/>
          </a:p>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82471" y="1888390"/>
            <a:ext cx="8102857" cy="4274285"/>
          </a:xfrm>
          <a:prstGeom prst="rect">
            <a:avLst/>
          </a:prstGeom>
        </p:spPr>
      </p:pic>
      <p:sp>
        <p:nvSpPr>
          <p:cNvPr id="32771" name="Rectangle 2"/>
          <p:cNvSpPr>
            <a:spLocks noGrp="1" noChangeArrowheads="1"/>
          </p:cNvSpPr>
          <p:nvPr>
            <p:ph type="title"/>
          </p:nvPr>
        </p:nvSpPr>
        <p:spPr>
          <a:xfrm>
            <a:off x="457200" y="274638"/>
            <a:ext cx="8153400" cy="1554162"/>
          </a:xfrm>
        </p:spPr>
        <p:txBody>
          <a:bodyPr/>
          <a:lstStyle/>
          <a:p>
            <a:pPr eaLnBrk="1" hangingPunct="1"/>
            <a:r>
              <a:rPr lang="en-US" sz="3600" smtClean="0"/>
              <a:t>Reporting Systems:</a:t>
            </a:r>
            <a:r>
              <a:rPr lang="en-US" smtClean="0"/>
              <a:t/>
            </a:r>
            <a:br>
              <a:rPr lang="en-US" smtClean="0"/>
            </a:br>
            <a:r>
              <a:rPr lang="en-US" sz="2400" smtClean="0"/>
              <a:t>Producing the RFM Analysis:</a:t>
            </a:r>
            <a:br>
              <a:rPr lang="en-US" sz="2400" smtClean="0"/>
            </a:br>
            <a:r>
              <a:rPr lang="en-US" sz="2400" smtClean="0"/>
              <a:t>RFM Results [SQL Server] II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13-</a:t>
            </a:r>
            <a:fld id="{EAA3A64E-308D-4F0B-81C0-2F308D245075}" type="slidenum">
              <a:rPr lang="en-US" smtClean="0"/>
              <a:pPr/>
              <a:t>23</a:t>
            </a:fld>
            <a:endParaRPr lang="en-US" smtClean="0"/>
          </a:p>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621743"/>
            <a:ext cx="8102857" cy="4702857"/>
          </a:xfrm>
          <a:prstGeom prst="rect">
            <a:avLst/>
          </a:prstGeom>
        </p:spPr>
      </p:pic>
      <p:sp>
        <p:nvSpPr>
          <p:cNvPr id="33794" name="Rectangle 2"/>
          <p:cNvSpPr>
            <a:spLocks noGrp="1" noChangeArrowheads="1"/>
          </p:cNvSpPr>
          <p:nvPr>
            <p:ph type="title"/>
          </p:nvPr>
        </p:nvSpPr>
        <p:spPr>
          <a:xfrm>
            <a:off x="457200" y="274638"/>
            <a:ext cx="8153400" cy="1325562"/>
          </a:xfrm>
        </p:spPr>
        <p:txBody>
          <a:bodyPr/>
          <a:lstStyle/>
          <a:p>
            <a:pPr eaLnBrk="1" hangingPunct="1"/>
            <a:r>
              <a:rPr lang="en-US" sz="3600" smtClean="0"/>
              <a:t>Reporting Systems:</a:t>
            </a:r>
            <a:r>
              <a:rPr lang="en-US" smtClean="0"/>
              <a:t/>
            </a:r>
            <a:br>
              <a:rPr lang="en-US" smtClean="0"/>
            </a:br>
            <a:r>
              <a:rPr lang="en-US" sz="2400" smtClean="0"/>
              <a:t>Producing the RFM Analysis:</a:t>
            </a:r>
            <a:br>
              <a:rPr lang="en-US" sz="2400" smtClean="0"/>
            </a:br>
            <a:r>
              <a:rPr lang="en-US" sz="2400" smtClean="0"/>
              <a:t>RFM Results [SQL Server] III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13-</a:t>
            </a:r>
            <a:fld id="{EAA3A64E-308D-4F0B-81C0-2F308D245075}" type="slidenum">
              <a:rPr lang="en-US" smtClean="0"/>
              <a:pPr/>
              <a:t>24</a:t>
            </a:fld>
            <a:endParaRPr lang="en-US" smtClean="0"/>
          </a:p>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5231" y="1727447"/>
            <a:ext cx="6347238" cy="4520953"/>
          </a:xfrm>
          <a:prstGeom prst="rect">
            <a:avLst/>
          </a:prstGeom>
        </p:spPr>
      </p:pic>
      <p:sp>
        <p:nvSpPr>
          <p:cNvPr id="34818" name="Rectangle 2"/>
          <p:cNvSpPr>
            <a:spLocks noGrp="1" noChangeArrowheads="1"/>
          </p:cNvSpPr>
          <p:nvPr>
            <p:ph type="title"/>
          </p:nvPr>
        </p:nvSpPr>
        <p:spPr>
          <a:xfrm>
            <a:off x="457200" y="274638"/>
            <a:ext cx="8153400" cy="1401765"/>
          </a:xfrm>
        </p:spPr>
        <p:txBody>
          <a:bodyPr/>
          <a:lstStyle/>
          <a:p>
            <a:pPr eaLnBrk="1" hangingPunct="1"/>
            <a:r>
              <a:rPr lang="en-US" sz="3600" dirty="0" smtClean="0"/>
              <a:t>Reporting Systems:</a:t>
            </a:r>
            <a:r>
              <a:rPr lang="en-US" dirty="0" smtClean="0"/>
              <a:t/>
            </a:r>
            <a:br>
              <a:rPr lang="en-US" dirty="0" smtClean="0"/>
            </a:br>
            <a:r>
              <a:rPr lang="en-US" sz="2400" dirty="0" smtClean="0"/>
              <a:t>Producing the RFM Analysis:</a:t>
            </a:r>
            <a:br>
              <a:rPr lang="en-US" sz="2400" dirty="0" smtClean="0"/>
            </a:br>
            <a:r>
              <a:rPr lang="en-US" sz="2400" dirty="0" smtClean="0"/>
              <a:t>RFM Results [SQL Server] IV</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13-</a:t>
            </a:r>
            <a:fld id="{EAA3A64E-308D-4F0B-81C0-2F308D245075}" type="slidenum">
              <a:rPr lang="en-US" smtClean="0"/>
              <a:pPr/>
              <a:t>25</a:t>
            </a:fld>
            <a:endParaRPr lang="en-US" smtClean="0"/>
          </a:p>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sz="4000" smtClean="0"/>
              <a:t>Reporting Systems:</a:t>
            </a:r>
            <a:br>
              <a:rPr lang="en-US" sz="4000" smtClean="0"/>
            </a:br>
            <a:r>
              <a:rPr lang="en-US" sz="3200" smtClean="0"/>
              <a:t>Report System Functions</a:t>
            </a:r>
          </a:p>
        </p:txBody>
      </p:sp>
      <p:sp>
        <p:nvSpPr>
          <p:cNvPr id="37891" name="Rectangle 3"/>
          <p:cNvSpPr>
            <a:spLocks noGrp="1" noChangeArrowheads="1"/>
          </p:cNvSpPr>
          <p:nvPr>
            <p:ph type="body" idx="1"/>
          </p:nvPr>
        </p:nvSpPr>
        <p:spPr/>
        <p:txBody>
          <a:bodyPr/>
          <a:lstStyle/>
          <a:p>
            <a:pPr eaLnBrk="1" hangingPunct="1">
              <a:lnSpc>
                <a:spcPct val="90000"/>
              </a:lnSpc>
            </a:pPr>
            <a:r>
              <a:rPr lang="en-US" smtClean="0"/>
              <a:t>Report Authoring:</a:t>
            </a:r>
          </a:p>
          <a:p>
            <a:pPr lvl="1" eaLnBrk="1" hangingPunct="1">
              <a:lnSpc>
                <a:spcPct val="90000"/>
              </a:lnSpc>
            </a:pPr>
            <a:r>
              <a:rPr lang="en-US" smtClean="0"/>
              <a:t>Connect to data sources</a:t>
            </a:r>
          </a:p>
          <a:p>
            <a:pPr lvl="1" eaLnBrk="1" hangingPunct="1">
              <a:lnSpc>
                <a:spcPct val="90000"/>
              </a:lnSpc>
            </a:pPr>
            <a:r>
              <a:rPr lang="en-US" smtClean="0"/>
              <a:t>Create the report structure</a:t>
            </a:r>
          </a:p>
          <a:p>
            <a:pPr lvl="1" eaLnBrk="1" hangingPunct="1">
              <a:lnSpc>
                <a:spcPct val="90000"/>
              </a:lnSpc>
            </a:pPr>
            <a:r>
              <a:rPr lang="en-US" smtClean="0"/>
              <a:t>Format the report</a:t>
            </a:r>
          </a:p>
          <a:p>
            <a:pPr eaLnBrk="1" hangingPunct="1">
              <a:lnSpc>
                <a:spcPct val="90000"/>
              </a:lnSpc>
            </a:pPr>
            <a:r>
              <a:rPr lang="en-US" smtClean="0"/>
              <a:t>Report Management:</a:t>
            </a:r>
          </a:p>
          <a:p>
            <a:pPr lvl="1" eaLnBrk="1" hangingPunct="1">
              <a:lnSpc>
                <a:spcPct val="90000"/>
              </a:lnSpc>
            </a:pPr>
            <a:r>
              <a:rPr lang="en-US" smtClean="0"/>
              <a:t>Define who receives what reports when and by what means</a:t>
            </a:r>
          </a:p>
          <a:p>
            <a:pPr eaLnBrk="1" hangingPunct="1">
              <a:lnSpc>
                <a:spcPct val="90000"/>
              </a:lnSpc>
            </a:pPr>
            <a:r>
              <a:rPr lang="en-US" smtClean="0"/>
              <a:t>Report Delivery:</a:t>
            </a:r>
          </a:p>
          <a:p>
            <a:pPr lvl="1" eaLnBrk="1" hangingPunct="1">
              <a:lnSpc>
                <a:spcPct val="90000"/>
              </a:lnSpc>
            </a:pPr>
            <a:r>
              <a:rPr lang="en-US" smtClean="0"/>
              <a:t>Push reports or allow them to be pulled</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13-</a:t>
            </a:r>
            <a:fld id="{EAA3A64E-308D-4F0B-81C0-2F308D245075}" type="slidenum">
              <a:rPr lang="en-US" smtClean="0"/>
              <a:pPr/>
              <a:t>26</a:t>
            </a:fld>
            <a:endParaRPr lang="en-US" smtClean="0"/>
          </a:p>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sz="4000" smtClean="0"/>
              <a:t>Reporting Systems:</a:t>
            </a:r>
            <a:br>
              <a:rPr lang="en-US" sz="4000" smtClean="0"/>
            </a:br>
            <a:r>
              <a:rPr lang="en-US" sz="3200" smtClean="0"/>
              <a:t>OnLine Analytical Processing [OLAP]</a:t>
            </a:r>
          </a:p>
        </p:txBody>
      </p:sp>
      <p:sp>
        <p:nvSpPr>
          <p:cNvPr id="38915" name="Rectangle 3"/>
          <p:cNvSpPr>
            <a:spLocks noGrp="1" noChangeArrowheads="1"/>
          </p:cNvSpPr>
          <p:nvPr>
            <p:ph type="body" idx="1"/>
          </p:nvPr>
        </p:nvSpPr>
        <p:spPr/>
        <p:txBody>
          <a:bodyPr/>
          <a:lstStyle/>
          <a:p>
            <a:pPr eaLnBrk="1" hangingPunct="1"/>
            <a:r>
              <a:rPr lang="en-US" sz="2800" smtClean="0"/>
              <a:t>An </a:t>
            </a:r>
            <a:r>
              <a:rPr lang="en-US" sz="2800" b="1" smtClean="0">
                <a:solidFill>
                  <a:srgbClr val="0099CC"/>
                </a:solidFill>
              </a:rPr>
              <a:t>OLAP report</a:t>
            </a:r>
            <a:r>
              <a:rPr lang="en-US" sz="2800" smtClean="0">
                <a:solidFill>
                  <a:srgbClr val="0099CC"/>
                </a:solidFill>
              </a:rPr>
              <a:t> </a:t>
            </a:r>
            <a:r>
              <a:rPr lang="en-US" sz="2800" smtClean="0"/>
              <a:t>has measures and dimensions:</a:t>
            </a:r>
          </a:p>
          <a:p>
            <a:pPr lvl="1" eaLnBrk="1" hangingPunct="1">
              <a:buClr>
                <a:schemeClr val="tx1"/>
              </a:buClr>
            </a:pPr>
            <a:r>
              <a:rPr lang="en-US" sz="2400" b="1" smtClean="0">
                <a:solidFill>
                  <a:srgbClr val="0099CC"/>
                </a:solidFill>
              </a:rPr>
              <a:t>Measure</a:t>
            </a:r>
            <a:r>
              <a:rPr lang="en-US" sz="2400" smtClean="0">
                <a:cs typeface="Arial" panose="020B0604020202020204" pitchFamily="34" charset="0"/>
              </a:rPr>
              <a:t>—a</a:t>
            </a:r>
            <a:r>
              <a:rPr lang="en-US" sz="2400" smtClean="0"/>
              <a:t> data item of interest</a:t>
            </a:r>
          </a:p>
          <a:p>
            <a:pPr lvl="1" eaLnBrk="1" hangingPunct="1">
              <a:buClr>
                <a:schemeClr val="tx1"/>
              </a:buClr>
            </a:pPr>
            <a:r>
              <a:rPr lang="en-US" sz="2400" b="1" smtClean="0">
                <a:solidFill>
                  <a:srgbClr val="0099CC"/>
                </a:solidFill>
              </a:rPr>
              <a:t>Dimension</a:t>
            </a:r>
            <a:r>
              <a:rPr lang="en-US" sz="2400" smtClean="0">
                <a:cs typeface="Arial" panose="020B0604020202020204" pitchFamily="34" charset="0"/>
              </a:rPr>
              <a:t>—a</a:t>
            </a:r>
            <a:r>
              <a:rPr lang="en-US" sz="2400" smtClean="0"/>
              <a:t> characteristic of a measure</a:t>
            </a:r>
          </a:p>
          <a:p>
            <a:pPr eaLnBrk="1" hangingPunct="1">
              <a:buClr>
                <a:schemeClr val="tx1"/>
              </a:buClr>
            </a:pPr>
            <a:r>
              <a:rPr lang="en-US" sz="2800" b="1" smtClean="0">
                <a:solidFill>
                  <a:srgbClr val="0099CC"/>
                </a:solidFill>
              </a:rPr>
              <a:t>OLAP cube</a:t>
            </a:r>
            <a:r>
              <a:rPr lang="en-US" sz="2800" smtClean="0">
                <a:cs typeface="Arial" panose="020B0604020202020204" pitchFamily="34" charset="0"/>
              </a:rPr>
              <a:t>—a</a:t>
            </a:r>
            <a:r>
              <a:rPr lang="en-US" sz="2800" smtClean="0"/>
              <a:t> presentation of a measure with associated dimensions.</a:t>
            </a:r>
          </a:p>
          <a:p>
            <a:pPr lvl="1" eaLnBrk="1" hangingPunct="1"/>
            <a:r>
              <a:rPr lang="en-US" sz="2400" smtClean="0"/>
              <a:t>An OLAP cube can have </a:t>
            </a:r>
            <a:r>
              <a:rPr lang="en-US" sz="2400" i="1" smtClean="0"/>
              <a:t>any</a:t>
            </a:r>
            <a:r>
              <a:rPr lang="en-US" sz="2400" smtClean="0"/>
              <a:t> number of axes.</a:t>
            </a:r>
          </a:p>
          <a:p>
            <a:pPr lvl="1" eaLnBrk="1" hangingPunct="1"/>
            <a:r>
              <a:rPr lang="en-US" sz="2400" smtClean="0"/>
              <a:t>The terms OLAP cube and </a:t>
            </a:r>
            <a:r>
              <a:rPr lang="en-US" sz="2400" b="1" smtClean="0">
                <a:solidFill>
                  <a:srgbClr val="0099CC"/>
                </a:solidFill>
              </a:rPr>
              <a:t>OLAP report</a:t>
            </a:r>
            <a:r>
              <a:rPr lang="en-US" sz="2400" smtClean="0">
                <a:solidFill>
                  <a:srgbClr val="0099CC"/>
                </a:solidFill>
              </a:rPr>
              <a:t> </a:t>
            </a:r>
            <a:r>
              <a:rPr lang="en-US" sz="2400" smtClean="0"/>
              <a:t>are synonymous.</a:t>
            </a:r>
          </a:p>
          <a:p>
            <a:pPr eaLnBrk="1" hangingPunct="1"/>
            <a:r>
              <a:rPr lang="en-US" sz="2800" smtClean="0"/>
              <a:t>OLAP allows </a:t>
            </a:r>
            <a:r>
              <a:rPr lang="en-US" sz="2800" b="1" smtClean="0">
                <a:solidFill>
                  <a:srgbClr val="0099CC"/>
                </a:solidFill>
              </a:rPr>
              <a:t>drill-down</a:t>
            </a:r>
            <a:r>
              <a:rPr lang="en-US" sz="2800" smtClean="0">
                <a:cs typeface="Arial" panose="020B0604020202020204" pitchFamily="34" charset="0"/>
              </a:rPr>
              <a:t>—</a:t>
            </a:r>
            <a:r>
              <a:rPr lang="en-US" sz="2800" smtClean="0"/>
              <a:t>a further division of the data into more detail.</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13-</a:t>
            </a:r>
            <a:fld id="{EAA3A64E-308D-4F0B-81C0-2F308D245075}" type="slidenum">
              <a:rPr lang="en-US" smtClean="0"/>
              <a:pPr/>
              <a:t>27</a:t>
            </a:fld>
            <a:endParaRPr lang="en-US" smtClean="0"/>
          </a:p>
          <a:p>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sz="4000" smtClean="0"/>
              <a:t>Data Mining Applications:</a:t>
            </a:r>
            <a:br>
              <a:rPr lang="en-US" sz="4000" smtClean="0"/>
            </a:br>
            <a:r>
              <a:rPr lang="en-US" sz="3200" smtClean="0"/>
              <a:t>The Convergence of the Disciplines</a:t>
            </a:r>
          </a:p>
        </p:txBody>
      </p:sp>
      <p:pic>
        <p:nvPicPr>
          <p:cNvPr id="48131" name="Picture 5" descr="C:\Users\Auer.WWU\Auer-Projects\Kroenke-Auer-Projects\Kroenke-Auer-DBP-e11\DBP-e11-Supplements\Images\Chapter13\Fig13-34.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582738" y="1600200"/>
            <a:ext cx="6359525" cy="4487863"/>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13-</a:t>
            </a:r>
            <a:fld id="{EAA3A64E-308D-4F0B-81C0-2F308D245075}" type="slidenum">
              <a:rPr lang="en-US" smtClean="0"/>
              <a:pPr/>
              <a:t>28</a:t>
            </a:fld>
            <a:endParaRPr lang="en-US" smtClean="0"/>
          </a:p>
          <a:p>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smtClean="0"/>
              <a:t>Data Mining Applications</a:t>
            </a:r>
          </a:p>
        </p:txBody>
      </p:sp>
      <p:sp>
        <p:nvSpPr>
          <p:cNvPr id="49155" name="Rectangle 3"/>
          <p:cNvSpPr>
            <a:spLocks noGrp="1" noChangeArrowheads="1"/>
          </p:cNvSpPr>
          <p:nvPr>
            <p:ph type="body" idx="1"/>
          </p:nvPr>
        </p:nvSpPr>
        <p:spPr/>
        <p:txBody>
          <a:bodyPr/>
          <a:lstStyle/>
          <a:p>
            <a:pPr eaLnBrk="1" hangingPunct="1">
              <a:lnSpc>
                <a:spcPct val="80000"/>
              </a:lnSpc>
              <a:buClr>
                <a:schemeClr val="tx1"/>
              </a:buClr>
            </a:pPr>
            <a:r>
              <a:rPr lang="en-US" sz="2800" b="1" dirty="0" smtClean="0">
                <a:solidFill>
                  <a:srgbClr val="0099CC"/>
                </a:solidFill>
              </a:rPr>
              <a:t>Data mining</a:t>
            </a:r>
            <a:r>
              <a:rPr lang="en-US" sz="2800" dirty="0" smtClean="0">
                <a:solidFill>
                  <a:srgbClr val="0099CC"/>
                </a:solidFill>
              </a:rPr>
              <a:t> </a:t>
            </a:r>
            <a:r>
              <a:rPr lang="en-US" sz="2800" dirty="0" smtClean="0"/>
              <a:t>applications use sophisticated statistical and mathematical techniques to find patterns and relationships that can be used to classify and predict.</a:t>
            </a:r>
          </a:p>
          <a:p>
            <a:pPr lvl="1" eaLnBrk="1" hangingPunct="1">
              <a:lnSpc>
                <a:spcPct val="80000"/>
              </a:lnSpc>
              <a:buClr>
                <a:schemeClr val="tx1"/>
              </a:buClr>
            </a:pPr>
            <a:r>
              <a:rPr lang="en-US" sz="2400" b="1" dirty="0" smtClean="0">
                <a:solidFill>
                  <a:srgbClr val="0099CC"/>
                </a:solidFill>
              </a:rPr>
              <a:t>Unsupervised data mining</a:t>
            </a:r>
            <a:r>
              <a:rPr lang="en-US" sz="2400" dirty="0" smtClean="0">
                <a:cs typeface="Arial" panose="020B0604020202020204" pitchFamily="34" charset="0"/>
              </a:rPr>
              <a:t>—s</a:t>
            </a:r>
            <a:r>
              <a:rPr lang="en-US" sz="2400" dirty="0" smtClean="0"/>
              <a:t>tatistical techniques are used to identify groups of entities with similar characteristics.</a:t>
            </a:r>
          </a:p>
          <a:p>
            <a:pPr lvl="2" eaLnBrk="1" hangingPunct="1">
              <a:lnSpc>
                <a:spcPct val="80000"/>
              </a:lnSpc>
              <a:buClr>
                <a:schemeClr val="tx1"/>
              </a:buClr>
            </a:pPr>
            <a:r>
              <a:rPr lang="en-US" sz="2000" b="1" dirty="0" smtClean="0">
                <a:solidFill>
                  <a:srgbClr val="0099CC"/>
                </a:solidFill>
              </a:rPr>
              <a:t>Cluster Analysis</a:t>
            </a:r>
          </a:p>
          <a:p>
            <a:pPr lvl="1" eaLnBrk="1" hangingPunct="1">
              <a:lnSpc>
                <a:spcPct val="80000"/>
              </a:lnSpc>
              <a:buClr>
                <a:schemeClr val="tx1"/>
              </a:buClr>
            </a:pPr>
            <a:r>
              <a:rPr lang="en-US" sz="2400" b="1" dirty="0" smtClean="0">
                <a:solidFill>
                  <a:srgbClr val="0099CC"/>
                </a:solidFill>
              </a:rPr>
              <a:t>Supervised data mining</a:t>
            </a:r>
            <a:r>
              <a:rPr lang="en-US" sz="2400" dirty="0" smtClean="0"/>
              <a:t>:</a:t>
            </a:r>
          </a:p>
          <a:p>
            <a:pPr lvl="2" eaLnBrk="1" hangingPunct="1">
              <a:lnSpc>
                <a:spcPct val="80000"/>
              </a:lnSpc>
            </a:pPr>
            <a:r>
              <a:rPr lang="en-US" sz="2000" dirty="0" smtClean="0"/>
              <a:t>A model is developed.</a:t>
            </a:r>
          </a:p>
          <a:p>
            <a:pPr lvl="2" eaLnBrk="1" hangingPunct="1">
              <a:lnSpc>
                <a:spcPct val="80000"/>
              </a:lnSpc>
            </a:pPr>
            <a:r>
              <a:rPr lang="en-US" sz="2000" dirty="0" smtClean="0"/>
              <a:t>Statistical techniques are used to estimate parameter values of the model.</a:t>
            </a:r>
          </a:p>
          <a:p>
            <a:pPr lvl="2" eaLnBrk="1" hangingPunct="1">
              <a:lnSpc>
                <a:spcPct val="80000"/>
              </a:lnSpc>
              <a:buClr>
                <a:schemeClr val="tx1"/>
              </a:buClr>
            </a:pPr>
            <a:r>
              <a:rPr lang="en-US" sz="2200" b="1" dirty="0" smtClean="0">
                <a:solidFill>
                  <a:srgbClr val="0099CC"/>
                </a:solidFill>
              </a:rPr>
              <a:t>Regression analysis</a:t>
            </a:r>
            <a:r>
              <a:rPr lang="en-US" sz="2200" dirty="0" smtClean="0">
                <a:solidFill>
                  <a:srgbClr val="0099CC"/>
                </a:solidFill>
              </a:rPr>
              <a:t> </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13-</a:t>
            </a:r>
            <a:fld id="{EAA3A64E-308D-4F0B-81C0-2F308D245075}" type="slidenum">
              <a:rPr lang="en-US" smtClean="0"/>
              <a:pPr/>
              <a:t>29</a:t>
            </a:fld>
            <a:endParaRPr lang="en-US" smtClean="0"/>
          </a:p>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sz="4000" smtClean="0"/>
              <a:t>Business Intelligence (BI) Systems</a:t>
            </a:r>
          </a:p>
        </p:txBody>
      </p:sp>
      <p:sp>
        <p:nvSpPr>
          <p:cNvPr id="4099" name="Rectangle 3"/>
          <p:cNvSpPr>
            <a:spLocks noGrp="1" noChangeArrowheads="1"/>
          </p:cNvSpPr>
          <p:nvPr>
            <p:ph type="body" idx="1"/>
          </p:nvPr>
        </p:nvSpPr>
        <p:spPr/>
        <p:txBody>
          <a:bodyPr/>
          <a:lstStyle/>
          <a:p>
            <a:pPr eaLnBrk="1" hangingPunct="1">
              <a:buClr>
                <a:schemeClr val="tx1"/>
              </a:buClr>
            </a:pPr>
            <a:r>
              <a:rPr lang="en-US" b="1" smtClean="0">
                <a:solidFill>
                  <a:srgbClr val="0099CC"/>
                </a:solidFill>
              </a:rPr>
              <a:t>Business intelligence (BI)</a:t>
            </a:r>
            <a:r>
              <a:rPr lang="en-US" smtClean="0">
                <a:solidFill>
                  <a:srgbClr val="0099CC"/>
                </a:solidFill>
              </a:rPr>
              <a:t> </a:t>
            </a:r>
            <a:r>
              <a:rPr lang="en-US" smtClean="0"/>
              <a:t>systems are information systems that assist managers and other professionals:</a:t>
            </a:r>
          </a:p>
          <a:p>
            <a:pPr lvl="1" eaLnBrk="1" hangingPunct="1"/>
            <a:r>
              <a:rPr lang="en-US" smtClean="0"/>
              <a:t>To analyze current and past activities.</a:t>
            </a:r>
          </a:p>
          <a:p>
            <a:pPr lvl="1" eaLnBrk="1" hangingPunct="1"/>
            <a:r>
              <a:rPr lang="en-US" smtClean="0"/>
              <a:t>To predict future events.</a:t>
            </a:r>
          </a:p>
          <a:p>
            <a:pPr eaLnBrk="1" hangingPunct="1"/>
            <a:r>
              <a:rPr lang="en-US" smtClean="0"/>
              <a:t>Two broad categories:</a:t>
            </a:r>
          </a:p>
          <a:p>
            <a:pPr lvl="1" eaLnBrk="1" hangingPunct="1">
              <a:buClr>
                <a:schemeClr val="tx1"/>
              </a:buClr>
            </a:pPr>
            <a:r>
              <a:rPr lang="en-US" b="1" smtClean="0">
                <a:solidFill>
                  <a:srgbClr val="0099CC"/>
                </a:solidFill>
              </a:rPr>
              <a:t>Reporting</a:t>
            </a:r>
          </a:p>
          <a:p>
            <a:pPr lvl="1" eaLnBrk="1" hangingPunct="1">
              <a:buClr>
                <a:schemeClr val="tx1"/>
              </a:buClr>
            </a:pPr>
            <a:r>
              <a:rPr lang="en-US" b="1" smtClean="0">
                <a:solidFill>
                  <a:srgbClr val="0099CC"/>
                </a:solidFill>
              </a:rPr>
              <a:t>Data mining</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13-</a:t>
            </a:r>
            <a:fld id="{EAA3A64E-308D-4F0B-81C0-2F308D245075}" type="slidenum">
              <a:rPr lang="en-US" smtClean="0"/>
              <a:pPr/>
              <a:t>3</a:t>
            </a:fld>
            <a:endParaRPr lang="en-US" smtClean="0"/>
          </a:p>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7200" y="1129103"/>
            <a:ext cx="8237905" cy="4898599"/>
          </a:xfrm>
          <a:prstGeom prst="rect">
            <a:avLst/>
          </a:prstGeom>
        </p:spPr>
      </p:pic>
      <p:sp>
        <p:nvSpPr>
          <p:cNvPr id="50178" name="Rectangle 2"/>
          <p:cNvSpPr>
            <a:spLocks noGrp="1" noChangeArrowheads="1"/>
          </p:cNvSpPr>
          <p:nvPr>
            <p:ph type="title"/>
          </p:nvPr>
        </p:nvSpPr>
        <p:spPr>
          <a:xfrm>
            <a:off x="457200" y="274638"/>
            <a:ext cx="8229600" cy="792162"/>
          </a:xfrm>
        </p:spPr>
        <p:txBody>
          <a:bodyPr/>
          <a:lstStyle/>
          <a:p>
            <a:pPr eaLnBrk="1" hangingPunct="1"/>
            <a:r>
              <a:rPr lang="en-US" dirty="0" smtClean="0"/>
              <a:t>Excel Data Mining Add-In</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13-</a:t>
            </a:r>
            <a:fld id="{EAA3A64E-308D-4F0B-81C0-2F308D245075}" type="slidenum">
              <a:rPr lang="en-US" smtClean="0"/>
              <a:pPr/>
              <a:t>30</a:t>
            </a:fld>
            <a:endParaRPr lang="en-US" smtClean="0"/>
          </a:p>
          <a:p>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sz="4000" smtClean="0"/>
              <a:t>Data Mining Applications:</a:t>
            </a:r>
            <a:br>
              <a:rPr lang="en-US" sz="4000" smtClean="0"/>
            </a:br>
            <a:r>
              <a:rPr lang="en-US" sz="3200" smtClean="0"/>
              <a:t>Popular Data Mining Techniques</a:t>
            </a:r>
          </a:p>
        </p:txBody>
      </p:sp>
      <p:sp>
        <p:nvSpPr>
          <p:cNvPr id="53251" name="Rectangle 3"/>
          <p:cNvSpPr>
            <a:spLocks noGrp="1" noChangeArrowheads="1"/>
          </p:cNvSpPr>
          <p:nvPr>
            <p:ph type="body" idx="1"/>
          </p:nvPr>
        </p:nvSpPr>
        <p:spPr/>
        <p:txBody>
          <a:bodyPr/>
          <a:lstStyle/>
          <a:p>
            <a:pPr eaLnBrk="1" hangingPunct="1">
              <a:lnSpc>
                <a:spcPct val="90000"/>
              </a:lnSpc>
              <a:buClr>
                <a:schemeClr val="tx1"/>
              </a:buClr>
            </a:pPr>
            <a:r>
              <a:rPr lang="en-US" b="1" smtClean="0">
                <a:solidFill>
                  <a:srgbClr val="0099CC"/>
                </a:solidFill>
              </a:rPr>
              <a:t>Decision tree analysis</a:t>
            </a:r>
            <a:r>
              <a:rPr lang="en-US" smtClean="0">
                <a:cs typeface="Arial" panose="020B0604020202020204" pitchFamily="34" charset="0"/>
              </a:rPr>
              <a:t>—c</a:t>
            </a:r>
            <a:r>
              <a:rPr lang="en-US" smtClean="0"/>
              <a:t>lassifies entities into groups based on past history</a:t>
            </a:r>
          </a:p>
          <a:p>
            <a:pPr eaLnBrk="1" hangingPunct="1">
              <a:lnSpc>
                <a:spcPct val="90000"/>
              </a:lnSpc>
              <a:buClr>
                <a:schemeClr val="tx1"/>
              </a:buClr>
            </a:pPr>
            <a:r>
              <a:rPr lang="en-US" b="1" smtClean="0">
                <a:solidFill>
                  <a:srgbClr val="0099CC"/>
                </a:solidFill>
              </a:rPr>
              <a:t>Logistic regression</a:t>
            </a:r>
            <a:r>
              <a:rPr lang="en-US" smtClean="0">
                <a:cs typeface="Arial" panose="020B0604020202020204" pitchFamily="34" charset="0"/>
              </a:rPr>
              <a:t>—p</a:t>
            </a:r>
            <a:r>
              <a:rPr lang="en-US" smtClean="0"/>
              <a:t>roduces equations that offer probabilities that certain events will occur</a:t>
            </a:r>
          </a:p>
          <a:p>
            <a:pPr eaLnBrk="1" hangingPunct="1">
              <a:lnSpc>
                <a:spcPct val="90000"/>
              </a:lnSpc>
              <a:buClr>
                <a:schemeClr val="tx1"/>
              </a:buClr>
            </a:pPr>
            <a:r>
              <a:rPr lang="en-US" b="1" smtClean="0">
                <a:solidFill>
                  <a:srgbClr val="0099CC"/>
                </a:solidFill>
              </a:rPr>
              <a:t>Neural Networks</a:t>
            </a:r>
            <a:r>
              <a:rPr lang="en-US" smtClean="0">
                <a:cs typeface="Arial" panose="020B0604020202020204" pitchFamily="34" charset="0"/>
              </a:rPr>
              <a:t>—c</a:t>
            </a:r>
            <a:r>
              <a:rPr lang="en-US" smtClean="0"/>
              <a:t>omplex statistical prediction techniques</a:t>
            </a:r>
          </a:p>
          <a:p>
            <a:pPr eaLnBrk="1" hangingPunct="1">
              <a:lnSpc>
                <a:spcPct val="90000"/>
              </a:lnSpc>
              <a:buClr>
                <a:schemeClr val="tx1"/>
              </a:buClr>
            </a:pPr>
            <a:r>
              <a:rPr lang="en-US" b="1" smtClean="0">
                <a:solidFill>
                  <a:srgbClr val="0099CC"/>
                </a:solidFill>
              </a:rPr>
              <a:t>Market Basket Analysis</a:t>
            </a:r>
            <a:r>
              <a:rPr lang="en-US" smtClean="0">
                <a:cs typeface="Arial" panose="020B0604020202020204" pitchFamily="34" charset="0"/>
              </a:rPr>
              <a:t>—d</a:t>
            </a:r>
            <a:r>
              <a:rPr lang="en-US" smtClean="0"/>
              <a:t>etermines patterns of associated buying behavior</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13-</a:t>
            </a:r>
            <a:fld id="{EAA3A64E-308D-4F0B-81C0-2F308D245075}" type="slidenum">
              <a:rPr lang="en-US" smtClean="0"/>
              <a:pPr/>
              <a:t>31</a:t>
            </a:fld>
            <a:endParaRPr lang="en-US" smtClean="0"/>
          </a:p>
          <a:p>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sz="4000" smtClean="0"/>
              <a:t>Data Mining Applications:</a:t>
            </a:r>
            <a:br>
              <a:rPr lang="en-US" sz="4000" smtClean="0"/>
            </a:br>
            <a:r>
              <a:rPr lang="en-US" sz="3200" smtClean="0"/>
              <a:t>Market Basket Analysis</a:t>
            </a:r>
          </a:p>
        </p:txBody>
      </p:sp>
      <p:sp>
        <p:nvSpPr>
          <p:cNvPr id="54275" name="Rectangle 3"/>
          <p:cNvSpPr>
            <a:spLocks noGrp="1" noChangeArrowheads="1"/>
          </p:cNvSpPr>
          <p:nvPr>
            <p:ph type="body" idx="1"/>
          </p:nvPr>
        </p:nvSpPr>
        <p:spPr/>
        <p:txBody>
          <a:bodyPr/>
          <a:lstStyle/>
          <a:p>
            <a:pPr eaLnBrk="1" hangingPunct="1">
              <a:lnSpc>
                <a:spcPct val="90000"/>
              </a:lnSpc>
              <a:buClr>
                <a:schemeClr val="tx1"/>
              </a:buClr>
            </a:pPr>
            <a:r>
              <a:rPr lang="en-US" b="1" dirty="0" smtClean="0">
                <a:solidFill>
                  <a:srgbClr val="0099CC"/>
                </a:solidFill>
              </a:rPr>
              <a:t>Support</a:t>
            </a:r>
            <a:r>
              <a:rPr lang="en-US" dirty="0" smtClean="0">
                <a:cs typeface="Arial" panose="020B0604020202020204" pitchFamily="34" charset="0"/>
              </a:rPr>
              <a:t>—t</a:t>
            </a:r>
            <a:r>
              <a:rPr lang="en-US" dirty="0" smtClean="0"/>
              <a:t>he probability that two items will be purchased together</a:t>
            </a:r>
          </a:p>
          <a:p>
            <a:pPr eaLnBrk="1" hangingPunct="1">
              <a:lnSpc>
                <a:spcPct val="90000"/>
              </a:lnSpc>
              <a:buClr>
                <a:schemeClr val="tx1"/>
              </a:buClr>
            </a:pPr>
            <a:r>
              <a:rPr lang="en-US" b="1" dirty="0" smtClean="0">
                <a:solidFill>
                  <a:srgbClr val="0099CC"/>
                </a:solidFill>
              </a:rPr>
              <a:t>Confidence</a:t>
            </a:r>
            <a:r>
              <a:rPr lang="en-US" dirty="0" smtClean="0">
                <a:cs typeface="Arial" panose="020B0604020202020204" pitchFamily="34" charset="0"/>
              </a:rPr>
              <a:t>—t</a:t>
            </a:r>
            <a:r>
              <a:rPr lang="en-US" dirty="0" smtClean="0"/>
              <a:t>he probability that an item will be purchased given the fact that the customer has already purchased another particular item</a:t>
            </a:r>
          </a:p>
          <a:p>
            <a:pPr eaLnBrk="1" hangingPunct="1">
              <a:lnSpc>
                <a:spcPct val="90000"/>
              </a:lnSpc>
              <a:buClr>
                <a:schemeClr val="tx1"/>
              </a:buClr>
            </a:pPr>
            <a:r>
              <a:rPr lang="en-US" b="1" dirty="0" smtClean="0">
                <a:solidFill>
                  <a:srgbClr val="0099CC"/>
                </a:solidFill>
              </a:rPr>
              <a:t>Lift</a:t>
            </a:r>
            <a:r>
              <a:rPr lang="en-US" dirty="0" smtClean="0">
                <a:cs typeface="Arial" panose="020B0604020202020204" pitchFamily="34" charset="0"/>
              </a:rPr>
              <a:t>—</a:t>
            </a:r>
            <a:r>
              <a:rPr lang="en-US" dirty="0" smtClean="0"/>
              <a:t>the ratio of confidence to the basic probability that a particular item will be purchased</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13-</a:t>
            </a:r>
            <a:fld id="{EAA3A64E-308D-4F0B-81C0-2F308D245075}" type="slidenum">
              <a:rPr lang="en-US" smtClean="0"/>
              <a:pPr/>
              <a:t>32</a:t>
            </a:fld>
            <a:endParaRPr lang="en-US" smtClean="0"/>
          </a:p>
          <a:p>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493838"/>
            <a:ext cx="7467600" cy="475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Rectangle 2"/>
          <p:cNvSpPr>
            <a:spLocks noGrp="1" noChangeArrowheads="1"/>
          </p:cNvSpPr>
          <p:nvPr>
            <p:ph type="title"/>
          </p:nvPr>
        </p:nvSpPr>
        <p:spPr/>
        <p:txBody>
          <a:bodyPr/>
          <a:lstStyle/>
          <a:p>
            <a:pPr eaLnBrk="1" hangingPunct="1"/>
            <a:r>
              <a:rPr lang="en-US" sz="4000" smtClean="0"/>
              <a:t>Data Mining Applications:</a:t>
            </a:r>
            <a:br>
              <a:rPr lang="en-US" sz="4000" smtClean="0"/>
            </a:br>
            <a:r>
              <a:rPr lang="en-US" sz="3200" smtClean="0"/>
              <a:t>Market Basket Analysis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13-</a:t>
            </a:r>
            <a:fld id="{EAA3A64E-308D-4F0B-81C0-2F308D245075}" type="slidenum">
              <a:rPr lang="en-US" smtClean="0"/>
              <a:pPr/>
              <a:t>33</a:t>
            </a:fld>
            <a:endParaRPr lang="en-US" smtClean="0"/>
          </a:p>
          <a:p>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noGrp="1" noChangeArrowheads="1"/>
          </p:cNvSpPr>
          <p:nvPr>
            <p:ph type="title"/>
          </p:nvPr>
        </p:nvSpPr>
        <p:spPr>
          <a:xfrm>
            <a:off x="0" y="0"/>
            <a:ext cx="9144000" cy="2514600"/>
          </a:xfrm>
        </p:spPr>
        <p:txBody>
          <a:bodyPr/>
          <a:lstStyle/>
          <a:p>
            <a:pPr eaLnBrk="1" hangingPunct="1"/>
            <a:r>
              <a:rPr lang="en-US" sz="3600" dirty="0" smtClean="0"/>
              <a:t/>
            </a:r>
            <a:br>
              <a:rPr lang="en-US" sz="3600" dirty="0" smtClean="0"/>
            </a:br>
            <a:r>
              <a:rPr lang="en-US" sz="3600" dirty="0" smtClean="0">
                <a:latin typeface="Calibri" panose="020F0502020204030204" pitchFamily="34" charset="0"/>
                <a:ea typeface="Calibri" panose="020F0502020204030204" pitchFamily="34" charset="0"/>
                <a:cs typeface="Calibri" panose="020F0502020204030204" pitchFamily="34" charset="0"/>
              </a:rPr>
              <a:t>David </a:t>
            </a:r>
            <a:r>
              <a:rPr lang="en-US" sz="3600" dirty="0" err="1" smtClean="0">
                <a:latin typeface="Calibri" panose="020F0502020204030204" pitchFamily="34" charset="0"/>
                <a:ea typeface="Calibri" panose="020F0502020204030204" pitchFamily="34" charset="0"/>
                <a:cs typeface="Calibri" panose="020F0502020204030204" pitchFamily="34" charset="0"/>
              </a:rPr>
              <a:t>Kroenke</a:t>
            </a:r>
            <a:r>
              <a:rPr lang="en-US" sz="3600" dirty="0" smtClean="0">
                <a:latin typeface="Calibri" panose="020F0502020204030204" pitchFamily="34" charset="0"/>
                <a:ea typeface="Calibri" panose="020F0502020204030204" pitchFamily="34" charset="0"/>
                <a:cs typeface="Calibri" panose="020F0502020204030204" pitchFamily="34" charset="0"/>
              </a:rPr>
              <a:t> and David Auer</a:t>
            </a:r>
            <a:r>
              <a:rPr lang="en-US" sz="3600" dirty="0" smtClean="0"/>
              <a:t/>
            </a:r>
            <a:br>
              <a:rPr lang="en-US" sz="3600" dirty="0" smtClean="0"/>
            </a:br>
            <a:r>
              <a:rPr lang="en-US" sz="4000" dirty="0" smtClean="0"/>
              <a:t> </a:t>
            </a:r>
            <a:r>
              <a:rPr lang="en-US" sz="4000" dirty="0" smtClean="0">
                <a:solidFill>
                  <a:schemeClr val="accent3"/>
                </a:solidFill>
                <a:latin typeface="Calibri" panose="020F0502020204030204" pitchFamily="34" charset="0"/>
                <a:ea typeface="Calibri" panose="020F0502020204030204" pitchFamily="34" charset="0"/>
                <a:cs typeface="Calibri" panose="020F0502020204030204" pitchFamily="34" charset="0"/>
              </a:rPr>
              <a:t>Database Processing</a:t>
            </a:r>
            <a:r>
              <a:rPr lang="en-US" sz="4000" dirty="0" smtClean="0">
                <a:solidFill>
                  <a:schemeClr val="tx1"/>
                </a:solidFill>
                <a:latin typeface="Calibri" panose="020F0502020204030204" pitchFamily="34" charset="0"/>
                <a:ea typeface="Calibri" panose="020F0502020204030204" pitchFamily="34" charset="0"/>
                <a:cs typeface="Calibri" panose="020F0502020204030204" pitchFamily="34" charset="0"/>
              </a:rPr>
              <a:t/>
            </a:r>
            <a:br>
              <a:rPr lang="en-US" sz="4000" dirty="0" smtClean="0">
                <a:solidFill>
                  <a:schemeClr val="tx1"/>
                </a:solidFill>
                <a:latin typeface="Calibri" panose="020F0502020204030204" pitchFamily="34" charset="0"/>
                <a:ea typeface="Calibri" panose="020F0502020204030204" pitchFamily="34" charset="0"/>
                <a:cs typeface="Calibri" panose="020F0502020204030204" pitchFamily="34" charset="0"/>
              </a:rPr>
            </a:br>
            <a:r>
              <a:rPr lang="en-US" sz="3200" dirty="0" smtClean="0">
                <a:solidFill>
                  <a:schemeClr val="bg2">
                    <a:lumMod val="40000"/>
                    <a:lumOff val="60000"/>
                  </a:schemeClr>
                </a:solidFill>
                <a:latin typeface="Calibri" panose="020F0502020204030204" pitchFamily="34" charset="0"/>
                <a:ea typeface="Calibri" panose="020F0502020204030204" pitchFamily="34" charset="0"/>
                <a:cs typeface="Calibri" panose="020F0502020204030204" pitchFamily="34" charset="0"/>
              </a:rPr>
              <a:t>Fundamentals, Design, and Implementation</a:t>
            </a:r>
            <a:r>
              <a:rPr lang="en-US" sz="3200" dirty="0" smtClean="0">
                <a:latin typeface="Calibri" panose="020F0502020204030204" pitchFamily="34" charset="0"/>
                <a:ea typeface="Calibri" panose="020F0502020204030204" pitchFamily="34" charset="0"/>
                <a:cs typeface="Calibri" panose="020F0502020204030204" pitchFamily="34" charset="0"/>
              </a:rPr>
              <a:t/>
            </a:r>
            <a:br>
              <a:rPr lang="en-US" sz="3200" dirty="0" smtClean="0">
                <a:latin typeface="Calibri" panose="020F0502020204030204" pitchFamily="34" charset="0"/>
                <a:ea typeface="Calibri" panose="020F0502020204030204" pitchFamily="34" charset="0"/>
                <a:cs typeface="Calibri" panose="020F0502020204030204" pitchFamily="34" charset="0"/>
              </a:rPr>
            </a:br>
            <a:r>
              <a:rPr lang="en-US" sz="3200" dirty="0" smtClean="0">
                <a:latin typeface="Calibri" panose="020F0502020204030204" pitchFamily="34" charset="0"/>
                <a:ea typeface="Calibri" panose="020F0502020204030204" pitchFamily="34" charset="0"/>
                <a:cs typeface="Calibri" panose="020F0502020204030204" pitchFamily="34" charset="0"/>
              </a:rPr>
              <a:t> (13th Edition) </a:t>
            </a:r>
            <a:r>
              <a:rPr lang="en-US" sz="3200" dirty="0" smtClean="0">
                <a:solidFill>
                  <a:srgbClr val="CCCCCC"/>
                </a:solidFill>
              </a:rPr>
              <a:t/>
            </a:r>
            <a:br>
              <a:rPr lang="en-US" sz="3200" dirty="0" smtClean="0">
                <a:solidFill>
                  <a:srgbClr val="CCCCCC"/>
                </a:solidFill>
              </a:rPr>
            </a:br>
            <a:endParaRPr lang="en-US" sz="3200" dirty="0" smtClean="0">
              <a:solidFill>
                <a:srgbClr val="CCCCCC"/>
              </a:solidFill>
            </a:endParaRPr>
          </a:p>
        </p:txBody>
      </p:sp>
      <p:sp>
        <p:nvSpPr>
          <p:cNvPr id="57347" name="Rectangle 4"/>
          <p:cNvSpPr>
            <a:spLocks noGrp="1" noChangeArrowheads="1"/>
          </p:cNvSpPr>
          <p:nvPr>
            <p:ph type="body" idx="1"/>
          </p:nvPr>
        </p:nvSpPr>
        <p:spPr>
          <a:xfrm>
            <a:off x="457200" y="3581400"/>
            <a:ext cx="8229600" cy="990600"/>
          </a:xfrm>
        </p:spPr>
        <p:txBody>
          <a:bodyPr/>
          <a:lstStyle/>
          <a:p>
            <a:pPr algn="ctr" eaLnBrk="1" hangingPunct="1">
              <a:lnSpc>
                <a:spcPct val="80000"/>
              </a:lnSpc>
              <a:buFontTx/>
              <a:buNone/>
            </a:pPr>
            <a:r>
              <a:rPr lang="en-US" b="1" dirty="0" smtClean="0">
                <a:solidFill>
                  <a:srgbClr val="339966"/>
                </a:solidFill>
                <a:latin typeface="Calibri" panose="020F0502020204030204" pitchFamily="34" charset="0"/>
                <a:ea typeface="Calibri" panose="020F0502020204030204" pitchFamily="34" charset="0"/>
                <a:cs typeface="Calibri" panose="020F0502020204030204" pitchFamily="34" charset="0"/>
              </a:rPr>
              <a:t>End of Presentation:</a:t>
            </a:r>
          </a:p>
          <a:p>
            <a:pPr algn="ctr" eaLnBrk="1" hangingPunct="1">
              <a:lnSpc>
                <a:spcPct val="80000"/>
              </a:lnSpc>
              <a:buFontTx/>
              <a:buNone/>
            </a:pPr>
            <a:r>
              <a:rPr lang="en-US" b="1" dirty="0" smtClean="0">
                <a:solidFill>
                  <a:srgbClr val="0000CC"/>
                </a:solidFill>
                <a:latin typeface="Calibri" panose="020F0502020204030204" pitchFamily="34" charset="0"/>
                <a:ea typeface="Calibri" panose="020F0502020204030204" pitchFamily="34" charset="0"/>
                <a:cs typeface="Calibri" panose="020F0502020204030204" pitchFamily="34" charset="0"/>
              </a:rPr>
              <a:t>Chapter Thirteen</a:t>
            </a:r>
          </a:p>
        </p:txBody>
      </p:sp>
      <p:cxnSp>
        <p:nvCxnSpPr>
          <p:cNvPr id="7" name="Straight Connector 6"/>
          <p:cNvCxnSpPr/>
          <p:nvPr/>
        </p:nvCxnSpPr>
        <p:spPr>
          <a:xfrm>
            <a:off x="0" y="25146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13-</a:t>
            </a:r>
            <a:fld id="{EAA3A64E-308D-4F0B-81C0-2F308D245075}" type="slidenum">
              <a:rPr lang="en-US" smtClean="0"/>
              <a:pPr/>
              <a:t>34</a:t>
            </a:fld>
            <a:endParaRPr lang="en-US" smtClean="0"/>
          </a:p>
          <a:p>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6"/>
          <p:cNvSpPr txBox="1">
            <a:spLocks noGrp="1" noChangeArrowheads="1"/>
          </p:cNvSpPr>
          <p:nvPr/>
        </p:nvSpPr>
        <p:spPr bwMode="auto">
          <a:xfrm>
            <a:off x="6553200" y="6245225"/>
            <a:ext cx="2133600" cy="476250"/>
          </a:xfrm>
          <a:prstGeom prst="rect">
            <a:avLst/>
          </a:prstGeom>
          <a:noFill/>
          <a:ln>
            <a:miter lim="800000"/>
            <a:headEnd/>
            <a:tailEnd/>
          </a:ln>
        </p:spPr>
        <p:txBody>
          <a:bodyPr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r">
              <a:defRPr/>
            </a:pPr>
            <a:endParaRPr lang="en-US" sz="1400" smtClean="0">
              <a:solidFill>
                <a:srgbClr val="000000"/>
              </a:solidFill>
              <a:effectLst>
                <a:outerShdw blurRad="38100" dist="38100" dir="2700000" algn="tl">
                  <a:srgbClr val="C0C0C0"/>
                </a:outerShdw>
              </a:effectLst>
              <a:cs typeface="Arial" charset="0"/>
            </a:endParaRPr>
          </a:p>
        </p:txBody>
      </p:sp>
      <p:pic>
        <p:nvPicPr>
          <p:cNvPr id="58371" name="Picture 3" descr="cid:3287383400_2177562"/>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066800" y="381000"/>
            <a:ext cx="7242175" cy="2363788"/>
          </a:xfrm>
          <a:prstGeom prst="rect">
            <a:avLst/>
          </a:prstGeom>
          <a:solidFill>
            <a:schemeClr val="hlink"/>
          </a:solidFill>
          <a:ln w="9525">
            <a:solidFill>
              <a:schemeClr val="bg1"/>
            </a:solidFill>
            <a:miter lim="800000"/>
            <a:headEnd/>
            <a:tailEnd/>
          </a:ln>
        </p:spPr>
      </p:pic>
      <p:sp>
        <p:nvSpPr>
          <p:cNvPr id="58372" name="Rectangle 4"/>
          <p:cNvSpPr>
            <a:spLocks noChangeArrowheads="1"/>
          </p:cNvSpPr>
          <p:nvPr/>
        </p:nvSpPr>
        <p:spPr bwMode="auto">
          <a:xfrm>
            <a:off x="685800" y="2895600"/>
            <a:ext cx="7589838"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sz="1600">
                <a:solidFill>
                  <a:srgbClr val="000000"/>
                </a:solidFill>
                <a:cs typeface="Times New Roman" panose="02020603050405020304" pitchFamily="18" charset="0"/>
              </a:rPr>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13-</a:t>
            </a:r>
            <a:fld id="{EAA3A64E-308D-4F0B-81C0-2F308D245075}" type="slidenum">
              <a:rPr lang="en-US" smtClean="0"/>
              <a:pPr/>
              <a:t>35</a:t>
            </a:fld>
            <a:endParaRPr lang="en-US" smtClean="0"/>
          </a:p>
          <a:p>
            <a:endParaRPr lang="en-US"/>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sz="4000" smtClean="0"/>
              <a:t>The Relationship of</a:t>
            </a:r>
            <a:br>
              <a:rPr lang="en-US" sz="4000" smtClean="0"/>
            </a:br>
            <a:r>
              <a:rPr lang="en-US" sz="4000" smtClean="0"/>
              <a:t>Operational and BI Systems</a:t>
            </a:r>
          </a:p>
        </p:txBody>
      </p:sp>
      <p:pic>
        <p:nvPicPr>
          <p:cNvPr id="5123" name="Picture 5" descr="C:\Users\Auer.WWU\Auer-Projects\Kroenke-Auer-Projects\Kroenke-Auer-DBP-e11\DBP-e11-Supplements\Images\Chapter13\Fig13-1.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95300" y="1677988"/>
            <a:ext cx="8229600" cy="3632200"/>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13-</a:t>
            </a:r>
            <a:fld id="{EAA3A64E-308D-4F0B-81C0-2F308D245075}" type="slidenum">
              <a:rPr lang="en-US" smtClean="0"/>
              <a:pPr/>
              <a:t>4</a:t>
            </a:fld>
            <a:endParaRPr lang="en-US" smtClean="0"/>
          </a:p>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smtClean="0"/>
              <a:t>Data for BI Systems</a:t>
            </a:r>
          </a:p>
        </p:txBody>
      </p:sp>
      <p:sp>
        <p:nvSpPr>
          <p:cNvPr id="6147" name="Rectangle 3"/>
          <p:cNvSpPr>
            <a:spLocks noGrp="1" noChangeArrowheads="1"/>
          </p:cNvSpPr>
          <p:nvPr>
            <p:ph type="body" idx="1"/>
          </p:nvPr>
        </p:nvSpPr>
        <p:spPr/>
        <p:txBody>
          <a:bodyPr/>
          <a:lstStyle/>
          <a:p>
            <a:pPr eaLnBrk="1" hangingPunct="1"/>
            <a:r>
              <a:rPr lang="en-US" smtClean="0"/>
              <a:t>BI systems obtain data in three ways:</a:t>
            </a:r>
          </a:p>
          <a:p>
            <a:pPr lvl="1" eaLnBrk="1" hangingPunct="1"/>
            <a:r>
              <a:rPr lang="en-US" smtClean="0"/>
              <a:t>From the operational database</a:t>
            </a:r>
          </a:p>
          <a:p>
            <a:pPr lvl="2" eaLnBrk="1" hangingPunct="1"/>
            <a:r>
              <a:rPr lang="en-US" smtClean="0"/>
              <a:t>Read and process data only</a:t>
            </a:r>
          </a:p>
          <a:p>
            <a:pPr lvl="2" eaLnBrk="1" hangingPunct="1"/>
            <a:r>
              <a:rPr lang="en-US" smtClean="0"/>
              <a:t>DO NOT insert, modify or delete operational data</a:t>
            </a:r>
          </a:p>
          <a:p>
            <a:pPr lvl="1" eaLnBrk="1" hangingPunct="1"/>
            <a:r>
              <a:rPr lang="en-US" smtClean="0"/>
              <a:t>From extracts from the operational database</a:t>
            </a:r>
          </a:p>
          <a:p>
            <a:pPr lvl="2" eaLnBrk="1" hangingPunct="1"/>
            <a:r>
              <a:rPr lang="en-US" smtClean="0"/>
              <a:t>Data is in a BI DBMS</a:t>
            </a:r>
          </a:p>
          <a:p>
            <a:pPr lvl="2" eaLnBrk="1" hangingPunct="1"/>
            <a:r>
              <a:rPr lang="en-US" smtClean="0"/>
              <a:t>May be a different DBMS than the operations DBMS</a:t>
            </a:r>
          </a:p>
          <a:p>
            <a:pPr lvl="1" eaLnBrk="1" hangingPunct="1"/>
            <a:r>
              <a:rPr lang="en-US" smtClean="0"/>
              <a:t>From data purchased from data vendors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13-</a:t>
            </a:r>
            <a:fld id="{EAA3A64E-308D-4F0B-81C0-2F308D245075}" type="slidenum">
              <a:rPr lang="en-US" smtClean="0"/>
              <a:pPr/>
              <a:t>5</a:t>
            </a:fld>
            <a:endParaRPr lang="en-US" smtClean="0"/>
          </a:p>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smtClean="0"/>
              <a:t>Reporting Applications</a:t>
            </a:r>
          </a:p>
        </p:txBody>
      </p:sp>
      <p:sp>
        <p:nvSpPr>
          <p:cNvPr id="7171" name="Rectangle 3"/>
          <p:cNvSpPr>
            <a:spLocks noGrp="1" noChangeArrowheads="1"/>
          </p:cNvSpPr>
          <p:nvPr>
            <p:ph type="body" idx="1"/>
          </p:nvPr>
        </p:nvSpPr>
        <p:spPr/>
        <p:txBody>
          <a:bodyPr/>
          <a:lstStyle/>
          <a:p>
            <a:pPr eaLnBrk="1" hangingPunct="1">
              <a:lnSpc>
                <a:spcPct val="90000"/>
              </a:lnSpc>
              <a:buClr>
                <a:schemeClr val="tx1"/>
              </a:buClr>
            </a:pPr>
            <a:r>
              <a:rPr lang="en-US" sz="2400" b="1" smtClean="0">
                <a:solidFill>
                  <a:srgbClr val="0099CC"/>
                </a:solidFill>
              </a:rPr>
              <a:t>Reporting system</a:t>
            </a:r>
            <a:r>
              <a:rPr lang="en-US" sz="2400" smtClean="0">
                <a:solidFill>
                  <a:srgbClr val="0099CC"/>
                </a:solidFill>
              </a:rPr>
              <a:t> </a:t>
            </a:r>
            <a:r>
              <a:rPr lang="en-US" sz="2400" smtClean="0"/>
              <a:t>applications:</a:t>
            </a:r>
          </a:p>
          <a:p>
            <a:pPr lvl="1" eaLnBrk="1" hangingPunct="1">
              <a:lnSpc>
                <a:spcPct val="90000"/>
              </a:lnSpc>
            </a:pPr>
            <a:r>
              <a:rPr lang="en-US" sz="2000" smtClean="0"/>
              <a:t>Filter</a:t>
            </a:r>
          </a:p>
          <a:p>
            <a:pPr lvl="1" eaLnBrk="1" hangingPunct="1">
              <a:lnSpc>
                <a:spcPct val="90000"/>
              </a:lnSpc>
            </a:pPr>
            <a:r>
              <a:rPr lang="en-US" sz="2000" smtClean="0"/>
              <a:t>Sort</a:t>
            </a:r>
          </a:p>
          <a:p>
            <a:pPr lvl="1" eaLnBrk="1" hangingPunct="1">
              <a:lnSpc>
                <a:spcPct val="90000"/>
              </a:lnSpc>
            </a:pPr>
            <a:r>
              <a:rPr lang="en-US" sz="2000" smtClean="0"/>
              <a:t>Group</a:t>
            </a:r>
          </a:p>
          <a:p>
            <a:pPr lvl="1" eaLnBrk="1" hangingPunct="1">
              <a:lnSpc>
                <a:spcPct val="90000"/>
              </a:lnSpc>
            </a:pPr>
            <a:r>
              <a:rPr lang="en-US" sz="2000" smtClean="0"/>
              <a:t>Make simple calculations</a:t>
            </a:r>
          </a:p>
          <a:p>
            <a:pPr lvl="1" eaLnBrk="1" hangingPunct="1">
              <a:lnSpc>
                <a:spcPct val="90000"/>
              </a:lnSpc>
            </a:pPr>
            <a:r>
              <a:rPr lang="en-US" sz="2000" smtClean="0"/>
              <a:t>Classify entities</a:t>
            </a:r>
          </a:p>
          <a:p>
            <a:pPr lvl="2" eaLnBrk="1" hangingPunct="1">
              <a:lnSpc>
                <a:spcPct val="90000"/>
              </a:lnSpc>
              <a:buClr>
                <a:schemeClr val="tx1"/>
              </a:buClr>
            </a:pPr>
            <a:r>
              <a:rPr lang="en-US" sz="1800" b="1" smtClean="0">
                <a:solidFill>
                  <a:srgbClr val="0099CC"/>
                </a:solidFill>
              </a:rPr>
              <a:t>RFM Analysis</a:t>
            </a:r>
          </a:p>
          <a:p>
            <a:pPr lvl="1" eaLnBrk="1" hangingPunct="1">
              <a:lnSpc>
                <a:spcPct val="90000"/>
              </a:lnSpc>
            </a:pPr>
            <a:r>
              <a:rPr lang="en-US" sz="2000" smtClean="0"/>
              <a:t>Can be performed using standard SQL</a:t>
            </a:r>
          </a:p>
          <a:p>
            <a:pPr lvl="1" eaLnBrk="1" hangingPunct="1">
              <a:lnSpc>
                <a:spcPct val="90000"/>
              </a:lnSpc>
            </a:pPr>
            <a:r>
              <a:rPr lang="en-US" sz="2000" smtClean="0"/>
              <a:t>Extensions to SQL are sometimes used</a:t>
            </a:r>
          </a:p>
          <a:p>
            <a:pPr lvl="2" eaLnBrk="1" hangingPunct="1">
              <a:lnSpc>
                <a:spcPct val="90000"/>
              </a:lnSpc>
              <a:buClr>
                <a:schemeClr val="tx1"/>
              </a:buClr>
            </a:pPr>
            <a:r>
              <a:rPr lang="en-US" sz="1800" b="1" smtClean="0">
                <a:solidFill>
                  <a:srgbClr val="0099CC"/>
                </a:solidFill>
              </a:rPr>
              <a:t>OnLine Analytical Processing (OLAP)</a:t>
            </a:r>
          </a:p>
          <a:p>
            <a:pPr lvl="1" eaLnBrk="1" hangingPunct="1">
              <a:lnSpc>
                <a:spcPct val="90000"/>
              </a:lnSpc>
            </a:pPr>
            <a:r>
              <a:rPr lang="en-US" sz="2000" smtClean="0"/>
              <a:t>Summarize current business status</a:t>
            </a:r>
          </a:p>
          <a:p>
            <a:pPr lvl="1" eaLnBrk="1" hangingPunct="1">
              <a:lnSpc>
                <a:spcPct val="90000"/>
              </a:lnSpc>
            </a:pPr>
            <a:r>
              <a:rPr lang="en-US" sz="2000" smtClean="0"/>
              <a:t>Compare current business status to past or future</a:t>
            </a:r>
          </a:p>
          <a:p>
            <a:pPr lvl="1" eaLnBrk="1" hangingPunct="1">
              <a:lnSpc>
                <a:spcPct val="90000"/>
              </a:lnSpc>
            </a:pPr>
            <a:r>
              <a:rPr lang="en-US" sz="2000" smtClean="0"/>
              <a:t>Deal with critical report delivery</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13-</a:t>
            </a:r>
            <a:fld id="{EAA3A64E-308D-4F0B-81C0-2F308D245075}" type="slidenum">
              <a:rPr lang="en-US" smtClean="0"/>
              <a:pPr/>
              <a:t>6</a:t>
            </a:fld>
            <a:endParaRPr lang="en-US" smtClean="0"/>
          </a:p>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smtClean="0"/>
              <a:t>Data Mining Applications</a:t>
            </a:r>
          </a:p>
        </p:txBody>
      </p:sp>
      <p:sp>
        <p:nvSpPr>
          <p:cNvPr id="8195" name="Rectangle 3"/>
          <p:cNvSpPr>
            <a:spLocks noGrp="1" noChangeArrowheads="1"/>
          </p:cNvSpPr>
          <p:nvPr>
            <p:ph type="body" idx="1"/>
          </p:nvPr>
        </p:nvSpPr>
        <p:spPr/>
        <p:txBody>
          <a:bodyPr/>
          <a:lstStyle/>
          <a:p>
            <a:pPr eaLnBrk="1" hangingPunct="1">
              <a:buClr>
                <a:schemeClr val="tx1"/>
              </a:buClr>
            </a:pPr>
            <a:r>
              <a:rPr lang="en-US" b="1" smtClean="0">
                <a:solidFill>
                  <a:srgbClr val="0099CC"/>
                </a:solidFill>
              </a:rPr>
              <a:t>Data mining</a:t>
            </a:r>
            <a:r>
              <a:rPr lang="en-US" smtClean="0">
                <a:solidFill>
                  <a:srgbClr val="0099CC"/>
                </a:solidFill>
              </a:rPr>
              <a:t> </a:t>
            </a:r>
            <a:r>
              <a:rPr lang="en-US" smtClean="0"/>
              <a:t>applications are used to:</a:t>
            </a:r>
          </a:p>
          <a:p>
            <a:pPr lvl="1" eaLnBrk="1" hangingPunct="1"/>
            <a:r>
              <a:rPr lang="en-US" smtClean="0"/>
              <a:t>Perform what-if analysis</a:t>
            </a:r>
          </a:p>
          <a:p>
            <a:pPr lvl="1" eaLnBrk="1" hangingPunct="1"/>
            <a:r>
              <a:rPr lang="en-US" smtClean="0"/>
              <a:t>Make predictions</a:t>
            </a:r>
          </a:p>
          <a:p>
            <a:pPr lvl="1" eaLnBrk="1" hangingPunct="1"/>
            <a:r>
              <a:rPr lang="en-US" smtClean="0"/>
              <a:t>Facilitate decision making</a:t>
            </a:r>
          </a:p>
          <a:p>
            <a:pPr eaLnBrk="1" hangingPunct="1"/>
            <a:r>
              <a:rPr lang="en-US" smtClean="0"/>
              <a:t>Data mining applications use sophisticated statistical and mathematical techniques.</a:t>
            </a:r>
          </a:p>
          <a:p>
            <a:pPr eaLnBrk="1" hangingPunct="1"/>
            <a:r>
              <a:rPr lang="en-US" smtClean="0"/>
              <a:t>Report delivery is not as critical.</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13-</a:t>
            </a:r>
            <a:fld id="{EAA3A64E-308D-4F0B-81C0-2F308D245075}" type="slidenum">
              <a:rPr lang="en-US" smtClean="0"/>
              <a:pPr/>
              <a:t>7</a:t>
            </a:fld>
            <a:endParaRPr lang="en-US" smtClean="0"/>
          </a:p>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447800"/>
            <a:ext cx="6797675" cy="473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Rectangle 2"/>
          <p:cNvSpPr>
            <a:spLocks noGrp="1" noChangeArrowheads="1"/>
          </p:cNvSpPr>
          <p:nvPr>
            <p:ph type="title"/>
          </p:nvPr>
        </p:nvSpPr>
        <p:spPr/>
        <p:txBody>
          <a:bodyPr/>
          <a:lstStyle/>
          <a:p>
            <a:pPr eaLnBrk="1" hangingPunct="1"/>
            <a:r>
              <a:rPr lang="en-US" sz="4000" smtClean="0"/>
              <a:t>Characteristics of BI Applications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13-</a:t>
            </a:r>
            <a:fld id="{EAA3A64E-308D-4F0B-81C0-2F308D245075}" type="slidenum">
              <a:rPr lang="en-US" smtClean="0"/>
              <a:pPr/>
              <a:t>8</a:t>
            </a:fld>
            <a:endParaRPr lang="en-US" smtClean="0"/>
          </a:p>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sz="3200" smtClean="0"/>
              <a:t>Components of a Data Warehouse</a:t>
            </a:r>
          </a:p>
        </p:txBody>
      </p:sp>
      <p:pic>
        <p:nvPicPr>
          <p:cNvPr id="10243" name="Picture 5" descr="C:\Users\Auer.WWU\Auer-Projects\Kroenke-Auer-Projects\Kroenke-Auer-DBP-e11\DBP-e11-Supplements\Images\Chapter13\Fig13-3.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95300" y="1709738"/>
            <a:ext cx="8064500" cy="3376612"/>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13-</a:t>
            </a:r>
            <a:fld id="{EAA3A64E-308D-4F0B-81C0-2F308D245075}" type="slidenum">
              <a:rPr lang="en-US" smtClean="0"/>
              <a:pPr/>
              <a:t>9</a:t>
            </a:fld>
            <a:endParaRPr lang="en-US" smtClean="0"/>
          </a:p>
          <a:p>
            <a:endParaRPr lang="en-US"/>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331</TotalTime>
  <Words>1275</Words>
  <Application>Microsoft Office PowerPoint</Application>
  <PresentationFormat>On-screen Show (4:3)</PresentationFormat>
  <Paragraphs>183</Paragraphs>
  <Slides>35</Slides>
  <Notes>35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Times New Roman</vt:lpstr>
      <vt:lpstr>Default Design</vt:lpstr>
      <vt:lpstr> David M. Kroenke and David J. Auer Database Processing Fundamentals, Design, and Implementation </vt:lpstr>
      <vt:lpstr>Chapter Objectives</vt:lpstr>
      <vt:lpstr>Business Intelligence (BI) Systems</vt:lpstr>
      <vt:lpstr>The Relationship of Operational and BI Systems</vt:lpstr>
      <vt:lpstr>Data for BI Systems</vt:lpstr>
      <vt:lpstr>Reporting Applications</vt:lpstr>
      <vt:lpstr>Data Mining Applications</vt:lpstr>
      <vt:lpstr>Characteristics of BI Applications</vt:lpstr>
      <vt:lpstr>Components of a Data Warehouse</vt:lpstr>
      <vt:lpstr>Data Warehouses and Data Marts: Problems with Operational Data</vt:lpstr>
      <vt:lpstr>Data Warehouses and Data Marts: Data Warehouse compared to Data Marts</vt:lpstr>
      <vt:lpstr>Characteristics of Operational and Dimensional Databases</vt:lpstr>
      <vt:lpstr>Conformed Dimensions</vt:lpstr>
      <vt:lpstr>Reporting Systems: RFM Analysis</vt:lpstr>
      <vt:lpstr>Reporting Systems: RFM Analysis</vt:lpstr>
      <vt:lpstr>Reporting Systems: Producing the RFM Analysis—Tables I</vt:lpstr>
      <vt:lpstr>Reporting Systems: Producing the RFM Analysis—Tables II</vt:lpstr>
      <vt:lpstr>Reporting Systems: Producing the RFM Analysis: Stored Procedure Calculate_R [SQL Server]</vt:lpstr>
      <vt:lpstr>Reporting Systems: Producing the RFM Analysis: Stored Procedure RFM_Analysis [SQL Server]</vt:lpstr>
      <vt:lpstr>Reporting Systems: Components of a Reporting System</vt:lpstr>
      <vt:lpstr>Reporting Systems: Report Characteristics</vt:lpstr>
      <vt:lpstr>Reporting Systems: Producing the RFM Analysis: RFM Results [SQL Server] I</vt:lpstr>
      <vt:lpstr>Reporting Systems: Producing the RFM Analysis: RFM Results [SQL Server] II</vt:lpstr>
      <vt:lpstr>Reporting Systems: Producing the RFM Analysis: RFM Results [SQL Server] III</vt:lpstr>
      <vt:lpstr>Reporting Systems: Producing the RFM Analysis: RFM Results [SQL Server] IV</vt:lpstr>
      <vt:lpstr>Reporting Systems: Report System Functions</vt:lpstr>
      <vt:lpstr>Reporting Systems: OnLine Analytical Processing [OLAP]</vt:lpstr>
      <vt:lpstr>Data Mining Applications: The Convergence of the Disciplines</vt:lpstr>
      <vt:lpstr>Data Mining Applications</vt:lpstr>
      <vt:lpstr>Excel Data Mining Add-In</vt:lpstr>
      <vt:lpstr>Data Mining Applications: Popular Data Mining Techniques</vt:lpstr>
      <vt:lpstr>Data Mining Applications: Market Basket Analysis</vt:lpstr>
      <vt:lpstr>Data Mining Applications: Market Basket Analysis</vt:lpstr>
      <vt:lpstr> David Kroenke and David Auer  Database Processing Fundamentals, Design, and Implementation  (13th Edition)  </vt:lpstr>
      <vt:lpstr>PowerPoint Presentation</vt:lpstr>
    </vt:vector>
  </TitlesOfParts>
  <Company>Western Washington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Kroenke-DBP-e13-PPT-Appendix-J</dc:title>
  <dc:creator>David J. Auer</dc:creator>
  <cp:lastModifiedBy>David Auer</cp:lastModifiedBy>
  <cp:revision>75</cp:revision>
  <dcterms:created xsi:type="dcterms:W3CDTF">2005-01-24T23:48:45Z</dcterms:created>
  <dcterms:modified xsi:type="dcterms:W3CDTF">2013-08-03T01:57:27Z</dcterms:modified>
</cp:coreProperties>
</file>